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12192000" cy="6858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mbria Math" panose="02040503050406030204" pitchFamily="18" charset="0"/>
      <p:regular r:id="rId20"/>
    </p:embeddedFont>
    <p:embeddedFont>
      <p:font typeface="Inconsolata UltraCondensed Bold" pitchFamily="1" charset="0"/>
      <p:bold r:id="rId21"/>
    </p:embeddedFont>
    <p:embeddedFont>
      <p:font typeface="나눔스퀘어_ac" panose="020B0600000101010101" pitchFamily="50" charset="-127"/>
      <p:regular r:id="rId22"/>
    </p:embeddedFont>
    <p:embeddedFont>
      <p:font typeface="나눔스퀘어_ac Bold" panose="020B0600000101010101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780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C55A11"/>
                </a:solidFill>
                <a:latin typeface="Adobe Gothic Std B"/>
                <a:cs typeface="Adobe Gothic Std B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30200" y="797559"/>
            <a:ext cx="11861800" cy="10160"/>
          </a:xfrm>
          <a:custGeom>
            <a:avLst/>
            <a:gdLst/>
            <a:ahLst/>
            <a:cxnLst/>
            <a:rect l="l" t="t" r="r" b="b"/>
            <a:pathLst>
              <a:path w="11861800" h="10159">
                <a:moveTo>
                  <a:pt x="0" y="0"/>
                </a:moveTo>
                <a:lnTo>
                  <a:pt x="11861800" y="100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0682" y="302005"/>
            <a:ext cx="2338705" cy="3924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0262" y="1592643"/>
            <a:ext cx="9390380" cy="3674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C55A11"/>
                </a:solidFill>
                <a:latin typeface="Adobe Gothic Std B"/>
                <a:cs typeface="Adobe Gothic Std B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262880" cy="6858000"/>
            <a:chOff x="0" y="0"/>
            <a:chExt cx="526288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62880" cy="68579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5262880" cy="6858000"/>
            </a:xfrm>
            <a:custGeom>
              <a:avLst/>
              <a:gdLst/>
              <a:ahLst/>
              <a:cxnLst/>
              <a:rect l="l" t="t" r="r" b="b"/>
              <a:pathLst>
                <a:path w="5262880" h="6858000">
                  <a:moveTo>
                    <a:pt x="5262880" y="6857996"/>
                  </a:moveTo>
                  <a:lnTo>
                    <a:pt x="5262880" y="0"/>
                  </a:lnTo>
                  <a:lnTo>
                    <a:pt x="0" y="0"/>
                  </a:lnTo>
                  <a:lnTo>
                    <a:pt x="0" y="6857996"/>
                  </a:lnTo>
                  <a:lnTo>
                    <a:pt x="5262880" y="6857996"/>
                  </a:lnTo>
                  <a:close/>
                </a:path>
              </a:pathLst>
            </a:custGeom>
            <a:solidFill>
              <a:srgbClr val="000000">
                <a:alpha val="47842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841230" y="5377498"/>
            <a:ext cx="2057400" cy="10374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070"/>
              </a:lnSpc>
              <a:spcBef>
                <a:spcPts val="90"/>
              </a:spcBef>
            </a:pPr>
            <a:r>
              <a:rPr sz="1850" dirty="0">
                <a:latin typeface="Times New Roman" panose="02020603050405020304" pitchFamily="18" charset="0"/>
                <a:ea typeface="나눔스퀘어_ac Bold" panose="020B0600000101010101" pitchFamily="50" charset="-127"/>
                <a:cs typeface="Times New Roman" panose="02020603050405020304" pitchFamily="18" charset="0"/>
              </a:rPr>
              <a:t>2018312856</a:t>
            </a:r>
            <a:r>
              <a:rPr sz="185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/>
              </a:rPr>
              <a:t> </a:t>
            </a:r>
            <a:r>
              <a:rPr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고성원</a:t>
            </a:r>
            <a:endParaRPr sz="185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  <a:p>
            <a:pPr marL="12700">
              <a:lnSpc>
                <a:spcPts val="1925"/>
              </a:lnSpc>
            </a:pPr>
            <a:r>
              <a:rPr sz="1850" dirty="0">
                <a:latin typeface="Times New Roman" panose="02020603050405020304" pitchFamily="18" charset="0"/>
                <a:ea typeface="나눔스퀘어_ac Bold" panose="020B0600000101010101" pitchFamily="50" charset="-127"/>
                <a:cs typeface="Times New Roman" panose="02020603050405020304" pitchFamily="18" charset="0"/>
              </a:rPr>
              <a:t>2018314103</a:t>
            </a:r>
            <a:r>
              <a:rPr sz="185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/>
              </a:rPr>
              <a:t> </a:t>
            </a:r>
            <a:r>
              <a:rPr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김민성</a:t>
            </a:r>
            <a:endParaRPr sz="185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  <a:p>
            <a:pPr marL="12700">
              <a:lnSpc>
                <a:spcPts val="1925"/>
              </a:lnSpc>
            </a:pPr>
            <a:r>
              <a:rPr sz="1850" dirty="0">
                <a:latin typeface="Times New Roman" panose="02020603050405020304" pitchFamily="18" charset="0"/>
                <a:ea typeface="나눔스퀘어_ac Bold" panose="020B0600000101010101" pitchFamily="50" charset="-127"/>
                <a:cs typeface="Times New Roman" panose="02020603050405020304" pitchFamily="18" charset="0"/>
              </a:rPr>
              <a:t>2018313350 </a:t>
            </a:r>
            <a:r>
              <a:rPr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손다인</a:t>
            </a:r>
            <a:endParaRPr sz="185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  <a:p>
            <a:pPr marL="12700">
              <a:lnSpc>
                <a:spcPts val="2070"/>
              </a:lnSpc>
            </a:pPr>
            <a:r>
              <a:rPr sz="1850" dirty="0">
                <a:latin typeface="Times New Roman" panose="02020603050405020304" pitchFamily="18" charset="0"/>
                <a:ea typeface="나눔스퀘어_ac Bold" panose="020B0600000101010101" pitchFamily="50" charset="-127"/>
                <a:cs typeface="Times New Roman" panose="02020603050405020304" pitchFamily="18" charset="0"/>
              </a:rPr>
              <a:t>2018311438</a:t>
            </a:r>
            <a:r>
              <a:rPr sz="185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/>
              </a:rPr>
              <a:t> </a:t>
            </a:r>
            <a:r>
              <a:rPr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유현지</a:t>
            </a:r>
            <a:endParaRPr sz="185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06465" y="2179955"/>
            <a:ext cx="5496560" cy="1002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0059" marR="5080" indent="-467995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Times New Roman"/>
                <a:cs typeface="Times New Roman"/>
              </a:rPr>
              <a:t>Reinforcement</a:t>
            </a:r>
            <a:r>
              <a:rPr sz="3200" b="1" spc="-5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Learning</a:t>
            </a:r>
            <a:r>
              <a:rPr sz="3200" b="1" spc="-95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Model </a:t>
            </a:r>
            <a:r>
              <a:rPr sz="3200" b="1" dirty="0">
                <a:latin typeface="Times New Roman"/>
                <a:cs typeface="Times New Roman"/>
              </a:rPr>
              <a:t>of</a:t>
            </a:r>
            <a:r>
              <a:rPr sz="3200" b="1" spc="-20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Automatic</a:t>
            </a:r>
            <a:r>
              <a:rPr sz="3200" b="1" spc="5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Car</a:t>
            </a:r>
            <a:r>
              <a:rPr sz="3200" b="1" spc="-135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Parking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247890" y="1480502"/>
            <a:ext cx="25933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Team8</a:t>
            </a:r>
            <a:r>
              <a:rPr sz="20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r>
              <a:rPr sz="2000" b="0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RL</a:t>
            </a:r>
            <a:r>
              <a:rPr sz="2000" b="0" spc="-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b="0" dirty="0">
                <a:solidFill>
                  <a:srgbClr val="000000"/>
                </a:solidFill>
                <a:latin typeface="Times New Roman"/>
                <a:cs typeface="Times New Roman"/>
              </a:rPr>
              <a:t>Final </a:t>
            </a:r>
            <a:r>
              <a:rPr sz="20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Project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72159" y="1148080"/>
            <a:ext cx="4267200" cy="400751"/>
          </a:xfrm>
          <a:prstGeom prst="rect">
            <a:avLst/>
          </a:prstGeom>
          <a:solidFill>
            <a:srgbClr val="000000">
              <a:alpha val="63920"/>
            </a:srgbClr>
          </a:solidFill>
        </p:spPr>
        <p:txBody>
          <a:bodyPr vert="horz" wrap="square" lIns="0" tIns="31115" rIns="0" bIns="0" rtlCol="0">
            <a:spAutoFit/>
          </a:bodyPr>
          <a:lstStyle/>
          <a:p>
            <a:pPr marL="415290">
              <a:lnSpc>
                <a:spcPct val="100000"/>
              </a:lnSpc>
              <a:spcBef>
                <a:spcPts val="245"/>
              </a:spcBef>
            </a:pPr>
            <a:r>
              <a:rPr sz="2400" b="1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No LTI Dynamics + CEM</a:t>
            </a:r>
            <a:endParaRPr sz="240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76628" y="1819211"/>
            <a:ext cx="5838572" cy="2962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LTI 로 구현하지 않은 Dynamics model을 사용한 CEM 구현</a:t>
            </a:r>
            <a:endParaRPr sz="185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47224EA1-AECE-16A4-4B60-656994E4D013}"/>
              </a:ext>
            </a:extLst>
          </p:cNvPr>
          <p:cNvSpPr/>
          <p:nvPr/>
        </p:nvSpPr>
        <p:spPr>
          <a:xfrm>
            <a:off x="325120" y="243840"/>
            <a:ext cx="2458720" cy="548640"/>
          </a:xfrm>
          <a:custGeom>
            <a:avLst/>
            <a:gdLst/>
            <a:ahLst/>
            <a:cxnLst/>
            <a:rect l="l" t="t" r="r" b="b"/>
            <a:pathLst>
              <a:path w="2458720" h="548640">
                <a:moveTo>
                  <a:pt x="2458720" y="0"/>
                </a:moveTo>
                <a:lnTo>
                  <a:pt x="0" y="0"/>
                </a:lnTo>
                <a:lnTo>
                  <a:pt x="0" y="548640"/>
                </a:lnTo>
                <a:lnTo>
                  <a:pt x="2458720" y="548640"/>
                </a:lnTo>
                <a:lnTo>
                  <a:pt x="2458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6E2CA0D-345B-F637-AE9E-88CB6D28E2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0682" y="302005"/>
            <a:ext cx="233870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모델3. DM + CEM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C69719A-31B8-188D-A2A2-98142B1F1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885" y="2667000"/>
            <a:ext cx="7428230" cy="37141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72159" y="1148080"/>
            <a:ext cx="3423920" cy="400751"/>
          </a:xfrm>
          <a:prstGeom prst="rect">
            <a:avLst/>
          </a:prstGeom>
          <a:solidFill>
            <a:srgbClr val="000000">
              <a:alpha val="63920"/>
            </a:srgbClr>
          </a:solidFill>
        </p:spPr>
        <p:txBody>
          <a:bodyPr vert="horz" wrap="square" lIns="0" tIns="31115" rIns="0" bIns="0" rtlCol="0">
            <a:spAutoFit/>
          </a:bodyPr>
          <a:lstStyle/>
          <a:p>
            <a:pPr marL="480695">
              <a:lnSpc>
                <a:spcPct val="100000"/>
              </a:lnSpc>
              <a:spcBef>
                <a:spcPts val="245"/>
              </a:spcBef>
            </a:pPr>
            <a:r>
              <a:rPr sz="2400" b="1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Dynamics + CEM</a:t>
            </a:r>
            <a:endParaRPr sz="240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76628" y="1819211"/>
            <a:ext cx="4009772" cy="2962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Dynamics model를 사용한 CEM 구현</a:t>
            </a:r>
            <a:endParaRPr sz="185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75020" y="3682682"/>
            <a:ext cx="879475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직접 시연</a:t>
            </a:r>
            <a:endParaRPr sz="185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57528F06-90FB-34C1-F6F5-669BFB7CFE51}"/>
              </a:ext>
            </a:extLst>
          </p:cNvPr>
          <p:cNvSpPr/>
          <p:nvPr/>
        </p:nvSpPr>
        <p:spPr>
          <a:xfrm>
            <a:off x="325120" y="243840"/>
            <a:ext cx="2458720" cy="548640"/>
          </a:xfrm>
          <a:custGeom>
            <a:avLst/>
            <a:gdLst/>
            <a:ahLst/>
            <a:cxnLst/>
            <a:rect l="l" t="t" r="r" b="b"/>
            <a:pathLst>
              <a:path w="2458720" h="548640">
                <a:moveTo>
                  <a:pt x="2458720" y="0"/>
                </a:moveTo>
                <a:lnTo>
                  <a:pt x="0" y="0"/>
                </a:lnTo>
                <a:lnTo>
                  <a:pt x="0" y="548640"/>
                </a:lnTo>
                <a:lnTo>
                  <a:pt x="2458720" y="548640"/>
                </a:lnTo>
                <a:lnTo>
                  <a:pt x="2458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26780FFA-8CEC-8B91-7045-2E7B03817D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0682" y="302005"/>
            <a:ext cx="233870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모델3. DM + CEM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62000" y="1143000"/>
            <a:ext cx="4511040" cy="400751"/>
          </a:xfrm>
          <a:prstGeom prst="rect">
            <a:avLst/>
          </a:prstGeom>
          <a:solidFill>
            <a:srgbClr val="000000">
              <a:alpha val="63920"/>
            </a:srgbClr>
          </a:solidFill>
        </p:spPr>
        <p:txBody>
          <a:bodyPr vert="horz" wrap="square" lIns="0" tIns="31115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245"/>
              </a:spcBef>
            </a:pPr>
            <a:r>
              <a:rPr sz="2400" b="1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Dynamics + CEM + 장애물</a:t>
            </a:r>
            <a:endParaRPr sz="240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76628" y="1819211"/>
            <a:ext cx="7438772" cy="2962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고정된 장애물 environment 에서의 Dynamics model를 사용한 CEM 구현</a:t>
            </a:r>
            <a:endParaRPr sz="185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0F03CC9A-294E-9461-5DE0-453E8A314D27}"/>
              </a:ext>
            </a:extLst>
          </p:cNvPr>
          <p:cNvSpPr/>
          <p:nvPr/>
        </p:nvSpPr>
        <p:spPr>
          <a:xfrm>
            <a:off x="325120" y="243840"/>
            <a:ext cx="2458720" cy="548640"/>
          </a:xfrm>
          <a:custGeom>
            <a:avLst/>
            <a:gdLst/>
            <a:ahLst/>
            <a:cxnLst/>
            <a:rect l="l" t="t" r="r" b="b"/>
            <a:pathLst>
              <a:path w="2458720" h="548640">
                <a:moveTo>
                  <a:pt x="2458720" y="0"/>
                </a:moveTo>
                <a:lnTo>
                  <a:pt x="0" y="0"/>
                </a:lnTo>
                <a:lnTo>
                  <a:pt x="0" y="548640"/>
                </a:lnTo>
                <a:lnTo>
                  <a:pt x="2458720" y="548640"/>
                </a:lnTo>
                <a:lnTo>
                  <a:pt x="2458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84FAA62B-28C1-08BE-3A51-CF9E89F331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0682" y="302005"/>
            <a:ext cx="233870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모델3. DM + CEM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683950-B832-B1E2-AF05-7A539EC13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43" y="2390906"/>
            <a:ext cx="7068114" cy="39817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8">
            <a:extLst>
              <a:ext uri="{FF2B5EF4-FFF2-40B4-BE49-F238E27FC236}">
                <a16:creationId xmlns:a16="http://schemas.microsoft.com/office/drawing/2014/main" id="{051C43EF-86EC-70BB-EFD3-289B7D85AF1E}"/>
              </a:ext>
            </a:extLst>
          </p:cNvPr>
          <p:cNvSpPr txBox="1"/>
          <p:nvPr/>
        </p:nvSpPr>
        <p:spPr>
          <a:xfrm>
            <a:off x="4267200" y="4389766"/>
            <a:ext cx="5334000" cy="245474"/>
          </a:xfrm>
          <a:prstGeom prst="rect">
            <a:avLst/>
          </a:prstGeom>
          <a:solidFill>
            <a:srgbClr val="C55A11">
              <a:alpha val="34000"/>
            </a:srgbClr>
          </a:solidFill>
        </p:spPr>
        <p:txBody>
          <a:bodyPr vert="horz" wrap="square" lIns="0" tIns="73025" rIns="0" bIns="0" rtlCol="0">
            <a:spAutoFit/>
          </a:bodyPr>
          <a:lstStyle/>
          <a:p>
            <a:pPr marL="307340">
              <a:lnSpc>
                <a:spcPct val="100000"/>
              </a:lnSpc>
              <a:spcBef>
                <a:spcPts val="575"/>
              </a:spcBef>
            </a:pP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400" y="3505200"/>
            <a:ext cx="11287760" cy="2373598"/>
          </a:xfrm>
          <a:prstGeom prst="rect">
            <a:avLst/>
          </a:prstGeom>
          <a:ln w="12700">
            <a:noFill/>
          </a:ln>
        </p:spPr>
        <p:txBody>
          <a:bodyPr vert="horz" wrap="square" lIns="0" tIns="170815" rIns="0" bIns="0" rtlCol="0">
            <a:spAutoFit/>
          </a:bodyPr>
          <a:lstStyle/>
          <a:p>
            <a:pPr marL="205104" algn="ctr">
              <a:lnSpc>
                <a:spcPct val="100000"/>
              </a:lnSpc>
              <a:spcBef>
                <a:spcPts val="1345"/>
              </a:spcBef>
            </a:pPr>
            <a:r>
              <a:rPr sz="2400" b="1" dirty="0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최종 결론</a:t>
            </a:r>
            <a:endParaRPr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endParaRPr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  <a:p>
            <a:pPr marL="327660" algn="ctr">
              <a:lnSpc>
                <a:spcPts val="2190"/>
              </a:lnSpc>
              <a:spcBef>
                <a:spcPts val="5"/>
              </a:spcBef>
            </a:pPr>
            <a:r>
              <a:rPr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Agent의 action이 Environment에 </a:t>
            </a:r>
            <a:r>
              <a:rPr sz="20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미치는</a:t>
            </a:r>
            <a:r>
              <a:rPr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영향을 역학적으로 나타낼 수 있을 때</a:t>
            </a: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,</a:t>
            </a:r>
            <a:endParaRPr sz="20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  <a:p>
            <a:pPr marL="327660" marR="347345" algn="ctr">
              <a:lnSpc>
                <a:spcPts val="2160"/>
              </a:lnSpc>
              <a:spcBef>
                <a:spcPts val="90"/>
              </a:spcBef>
            </a:pP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이를 바탕으로 </a:t>
            </a:r>
            <a:r>
              <a:rPr sz="2000" b="1" dirty="0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Dynamic </a:t>
            </a:r>
            <a:r>
              <a:rPr sz="2000" b="1" dirty="0" err="1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model</a:t>
            </a:r>
            <a:r>
              <a:rPr sz="20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을</a:t>
            </a:r>
            <a:r>
              <a:rPr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 지도학습으로 훈련시켜서 </a:t>
            </a:r>
            <a:r>
              <a:rPr sz="2000" b="1" dirty="0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agent의 </a:t>
            </a:r>
            <a:r>
              <a:rPr sz="2000" b="1" dirty="0" err="1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의사결정</a:t>
            </a:r>
            <a:r>
              <a:rPr sz="2000" b="1" dirty="0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 </a:t>
            </a:r>
            <a:r>
              <a:rPr sz="2000" b="1" dirty="0" err="1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과정에</a:t>
            </a:r>
            <a:r>
              <a:rPr sz="2000" b="1" dirty="0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 </a:t>
            </a:r>
            <a:r>
              <a:rPr sz="2000" b="1" dirty="0" err="1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포함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시킬 수 있다</a:t>
            </a: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.</a:t>
            </a:r>
          </a:p>
          <a:p>
            <a:pPr marL="327660" marR="347345" algn="ctr">
              <a:lnSpc>
                <a:spcPts val="2160"/>
              </a:lnSpc>
              <a:spcBef>
                <a:spcPts val="90"/>
              </a:spcBef>
            </a:pP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  <a:p>
            <a:pPr marL="327660" marR="347345" algn="ctr">
              <a:lnSpc>
                <a:spcPts val="2160"/>
              </a:lnSpc>
              <a:spcBef>
                <a:spcPts val="90"/>
              </a:spcBef>
            </a:pP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그 결과</a:t>
            </a: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, </a:t>
            </a:r>
            <a:r>
              <a:rPr sz="20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agent는</a:t>
            </a:r>
            <a:r>
              <a:rPr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 </a:t>
            </a: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1) </a:t>
            </a:r>
            <a:r>
              <a:rPr sz="20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자신의</a:t>
            </a:r>
            <a:r>
              <a:rPr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 행동으로 </a:t>
            </a:r>
            <a:r>
              <a:rPr sz="20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인한</a:t>
            </a:r>
            <a:r>
              <a:rPr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 먼 미래의 </a:t>
            </a:r>
            <a:r>
              <a:rPr sz="20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state까지</a:t>
            </a:r>
            <a:r>
              <a:rPr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합리적으로</a:t>
            </a:r>
            <a:r>
              <a:rPr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 예측할 수 있게 되고, </a:t>
            </a:r>
            <a:endParaRPr lang="en-US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  <a:p>
            <a:pPr marL="327660" marR="347345" algn="l">
              <a:lnSpc>
                <a:spcPts val="2160"/>
              </a:lnSpc>
              <a:spcBef>
                <a:spcPts val="90"/>
              </a:spcBef>
            </a:pPr>
            <a:r>
              <a:rPr 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		              2) </a:t>
            </a:r>
            <a:r>
              <a:rPr sz="20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학습</a:t>
            </a:r>
            <a:r>
              <a:rPr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 시간 단축과 agent 성능 향상에 기여할 수 있다.</a:t>
            </a:r>
            <a:endParaRPr sz="20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72559" y="1314819"/>
            <a:ext cx="4521200" cy="396262"/>
          </a:xfrm>
          <a:prstGeom prst="rect">
            <a:avLst/>
          </a:prstGeom>
          <a:solidFill>
            <a:srgbClr val="000000">
              <a:alpha val="63920"/>
            </a:srgbClr>
          </a:solidFill>
        </p:spPr>
        <p:txBody>
          <a:bodyPr vert="horz" wrap="square" lIns="0" tIns="26670" rIns="0" bIns="0" rtlCol="0">
            <a:spAutoFit/>
          </a:bodyPr>
          <a:lstStyle/>
          <a:p>
            <a:pPr marR="51435" algn="ctr">
              <a:lnSpc>
                <a:spcPct val="100000"/>
              </a:lnSpc>
              <a:spcBef>
                <a:spcPts val="210"/>
              </a:spcBef>
            </a:pPr>
            <a:r>
              <a:rPr sz="2400" b="1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Dynamics Model + CEM</a:t>
            </a:r>
            <a:endParaRPr sz="240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3329" y="2081042"/>
            <a:ext cx="743966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rPr>
              <a:t>LTI 이론을 기반으로 한 Dynamics model + CEM </a:t>
            </a:r>
            <a:r>
              <a:rPr sz="2000" b="1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rPr>
              <a:t>성능이 가장 좋았음</a:t>
            </a:r>
            <a:endParaRPr sz="20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장애물 추가된 상황에서 어느정도 대응</a:t>
            </a:r>
            <a:r>
              <a:rPr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하는 모습까지</a:t>
            </a:r>
            <a:endParaRPr sz="20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3F355D43-4659-8603-4349-2175999C927A}"/>
              </a:ext>
            </a:extLst>
          </p:cNvPr>
          <p:cNvSpPr/>
          <p:nvPr/>
        </p:nvSpPr>
        <p:spPr>
          <a:xfrm>
            <a:off x="304800" y="277875"/>
            <a:ext cx="2458720" cy="548640"/>
          </a:xfrm>
          <a:custGeom>
            <a:avLst/>
            <a:gdLst/>
            <a:ahLst/>
            <a:cxnLst/>
            <a:rect l="l" t="t" r="r" b="b"/>
            <a:pathLst>
              <a:path w="2458720" h="548640">
                <a:moveTo>
                  <a:pt x="2458720" y="0"/>
                </a:moveTo>
                <a:lnTo>
                  <a:pt x="0" y="0"/>
                </a:lnTo>
                <a:lnTo>
                  <a:pt x="0" y="548640"/>
                </a:lnTo>
                <a:lnTo>
                  <a:pt x="2458720" y="548640"/>
                </a:lnTo>
                <a:lnTo>
                  <a:pt x="2458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F0438C53-E1EF-1C86-3919-E2FBA2A99BD2}"/>
              </a:ext>
            </a:extLst>
          </p:cNvPr>
          <p:cNvSpPr txBox="1">
            <a:spLocks/>
          </p:cNvSpPr>
          <p:nvPr/>
        </p:nvSpPr>
        <p:spPr>
          <a:xfrm>
            <a:off x="304800" y="360796"/>
            <a:ext cx="233870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algn="ctr">
              <a:spcBef>
                <a:spcPts val="105"/>
              </a:spcBef>
            </a:pPr>
            <a:r>
              <a:rPr lang="ko-KR" altLang="en-US" b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선정 모델</a:t>
            </a:r>
            <a:endParaRPr lang="en-US" b="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5C239E-DB33-BE81-0FF5-BE262D49CD32}"/>
              </a:ext>
            </a:extLst>
          </p:cNvPr>
          <p:cNvSpPr/>
          <p:nvPr/>
        </p:nvSpPr>
        <p:spPr>
          <a:xfrm>
            <a:off x="633066" y="3429000"/>
            <a:ext cx="11078267" cy="274320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120" y="243840"/>
            <a:ext cx="2458720" cy="548640"/>
          </a:xfrm>
          <a:custGeom>
            <a:avLst/>
            <a:gdLst/>
            <a:ahLst/>
            <a:cxnLst/>
            <a:rect l="l" t="t" r="r" b="b"/>
            <a:pathLst>
              <a:path w="2458720" h="548640">
                <a:moveTo>
                  <a:pt x="2458720" y="0"/>
                </a:moveTo>
                <a:lnTo>
                  <a:pt x="0" y="0"/>
                </a:lnTo>
                <a:lnTo>
                  <a:pt x="0" y="548640"/>
                </a:lnTo>
                <a:lnTo>
                  <a:pt x="2458720" y="548640"/>
                </a:lnTo>
                <a:lnTo>
                  <a:pt x="2458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연구 의의 및 한계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830262" y="1592643"/>
            <a:ext cx="11361738" cy="421205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연구 의의)</a:t>
            </a:r>
          </a:p>
          <a:p>
            <a:pPr marL="358140" indent="-346075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358140" algn="l"/>
                <a:tab pos="358775" algn="l"/>
              </a:tabLst>
            </a:pPr>
            <a:r>
              <a:rPr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강화학습</a:t>
            </a:r>
            <a:r>
              <a:rPr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알고리즘 단독 </a:t>
            </a:r>
            <a:r>
              <a:rPr lang="en-US" altLang="ko-KR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  &gt;  </a:t>
            </a:r>
            <a:r>
              <a:rPr lang="ko-KR" altLang="en-US" u="sng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다른 학문</a:t>
            </a:r>
            <a:r>
              <a:rPr lang="en-US" altLang="ko-KR" u="sng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u="sng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역학</a:t>
            </a:r>
            <a:r>
              <a:rPr lang="en-US" altLang="ko-KR" u="sng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u="sng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이용하여 좀 더 효율적인 접근</a:t>
            </a:r>
            <a:r>
              <a:rPr lang="ko-KR" altLang="en-US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하는 방법론 제시</a:t>
            </a:r>
          </a:p>
          <a:p>
            <a:pPr marL="358140" indent="-346075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358140" algn="l"/>
                <a:tab pos="358775" algn="l"/>
                <a:tab pos="1426210" algn="l"/>
                <a:tab pos="4629150" algn="l"/>
              </a:tabLst>
            </a:pPr>
            <a:r>
              <a:rPr lang="ko-KR" altLang="en-US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 문제 장애물에 </a:t>
            </a:r>
            <a:r>
              <a:rPr lang="ko-KR" altLang="en-US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관한 연구</a:t>
            </a:r>
            <a:r>
              <a:rPr lang="en-US" altLang="ko-KR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u="sng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장애물 환경에 대한 시도</a:t>
            </a:r>
            <a:r>
              <a:rPr lang="en-US" altLang="ko-KR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강화학습 활용한 발전 가능성 기대</a:t>
            </a: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2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700">
              <a:lnSpc>
                <a:spcPct val="100000"/>
              </a:lnSpc>
            </a:pPr>
            <a:r>
              <a:rPr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연구 한계 및 후속 </a:t>
            </a:r>
            <a:r>
              <a:rPr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연구</a:t>
            </a:r>
            <a:r>
              <a:rPr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58140" indent="-34607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8140" algn="l"/>
                <a:tab pos="358775" algn="l"/>
              </a:tabLst>
            </a:pPr>
            <a:r>
              <a:rPr lang="ko-KR" altLang="en-US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센서 대신 위치</a:t>
            </a:r>
            <a:r>
              <a:rPr lang="en-US" altLang="ko-KR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각도 기반으로 리워드 정의 </a:t>
            </a:r>
            <a:r>
              <a:rPr lang="en-US" altLang="ko-KR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돌발적인 변수에 대한 대처 한계</a:t>
            </a:r>
            <a:endParaRPr lang="en-US" altLang="ko-KR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58140" indent="-34607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8140" algn="l"/>
                <a:tab pos="358775" algn="l"/>
              </a:tabLst>
            </a:pPr>
            <a:endParaRPr lang="en-US" altLang="ko-KR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58140" indent="-34607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8140" algn="l"/>
                <a:tab pos="358775" algn="l"/>
              </a:tabLst>
            </a:pPr>
            <a:endParaRPr lang="en-US" sz="6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58140" indent="-34607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8140" algn="l"/>
                <a:tab pos="358775" algn="l"/>
              </a:tabLst>
            </a:pPr>
            <a:r>
              <a:rPr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CEM의</a:t>
            </a:r>
            <a:r>
              <a:rPr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탐색 </a:t>
            </a:r>
            <a:r>
              <a:rPr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연산의</a:t>
            </a:r>
            <a:r>
              <a:rPr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수</a:t>
            </a:r>
            <a:r>
              <a:rPr lang="ko-KR" altLang="en-US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</a:t>
            </a:r>
            <a:r>
              <a:rPr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너무 많아 실시간 작동 느려지는 문제</a:t>
            </a:r>
          </a:p>
          <a:p>
            <a:pPr marL="744220" lvl="1" indent="-224154">
              <a:lnSpc>
                <a:spcPct val="100000"/>
              </a:lnSpc>
              <a:spcBef>
                <a:spcPts val="1205"/>
              </a:spcBef>
              <a:buChar char="&gt;"/>
              <a:tabLst>
                <a:tab pos="744855" algn="l"/>
              </a:tabLst>
            </a:pPr>
            <a:r>
              <a:rPr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반면 DQN, DDPG 등의 모델은 실시간 운용에는 빠른 속도 보여줌</a:t>
            </a:r>
            <a:endParaRPr sz="20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DA60B1D-1F74-B110-8031-4BACE8007007}"/>
              </a:ext>
            </a:extLst>
          </p:cNvPr>
          <p:cNvGrpSpPr/>
          <p:nvPr/>
        </p:nvGrpSpPr>
        <p:grpSpPr>
          <a:xfrm>
            <a:off x="830262" y="5835173"/>
            <a:ext cx="9797098" cy="329577"/>
            <a:chOff x="830262" y="5384800"/>
            <a:chExt cx="9797098" cy="329577"/>
          </a:xfrm>
        </p:grpSpPr>
        <p:sp>
          <p:nvSpPr>
            <p:cNvPr id="5" name="object 5"/>
            <p:cNvSpPr txBox="1"/>
            <p:nvPr/>
          </p:nvSpPr>
          <p:spPr>
            <a:xfrm>
              <a:off x="830262" y="5393690"/>
              <a:ext cx="274955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Wingdings"/>
                  <a:sym typeface="Wingdings" panose="05000000000000000000" pitchFamily="2" charset="2"/>
                </a:rPr>
                <a:t></a:t>
              </a:r>
              <a:endParaRPr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Wingdings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1127760" y="5384800"/>
              <a:ext cx="9499600" cy="329577"/>
            </a:xfrm>
            <a:prstGeom prst="rect">
              <a:avLst/>
            </a:prstGeom>
            <a:solidFill>
              <a:srgbClr val="000000">
                <a:alpha val="63920"/>
              </a:srgbClr>
            </a:solidFill>
          </p:spPr>
          <p:txBody>
            <a:bodyPr vert="horz" wrap="square" lIns="0" tIns="21590" rIns="0" bIns="0" rtlCol="0">
              <a:spAutoFit/>
            </a:bodyPr>
            <a:lstStyle/>
            <a:p>
              <a:pPr marL="30480">
                <a:lnSpc>
                  <a:spcPct val="100000"/>
                </a:lnSpc>
                <a:spcBef>
                  <a:spcPts val="170"/>
                </a:spcBef>
              </a:pPr>
              <a:r>
                <a:rPr sz="2000" b="1" dirty="0">
                  <a:solidFill>
                    <a:srgbClr val="FFF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dobe Gothic Std B"/>
                </a:rPr>
                <a:t>DQN, DDPG + Dynamics model 결합 &gt; 빠른 연산속도, 좋은 운전 능력 가진 모델 생성 기대</a:t>
              </a:r>
              <a:endParaRPr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D1461CA-58C3-8C80-54B0-B15AB8647282}"/>
              </a:ext>
            </a:extLst>
          </p:cNvPr>
          <p:cNvGrpSpPr/>
          <p:nvPr/>
        </p:nvGrpSpPr>
        <p:grpSpPr>
          <a:xfrm>
            <a:off x="838200" y="4267200"/>
            <a:ext cx="10233978" cy="329577"/>
            <a:chOff x="830262" y="5384800"/>
            <a:chExt cx="9797098" cy="637354"/>
          </a:xfrm>
        </p:grpSpPr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C8D674AA-E72D-7D46-9C27-41151B6161C6}"/>
                </a:ext>
              </a:extLst>
            </p:cNvPr>
            <p:cNvSpPr txBox="1"/>
            <p:nvPr/>
          </p:nvSpPr>
          <p:spPr>
            <a:xfrm>
              <a:off x="830262" y="5393690"/>
              <a:ext cx="274955" cy="61999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20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Wingdings"/>
                  <a:sym typeface="Wingdings" panose="05000000000000000000" pitchFamily="2" charset="2"/>
                </a:rPr>
                <a:t></a:t>
              </a:r>
              <a:endParaRPr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Wingdings"/>
              </a:endParaRPr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B7E98FAC-8B47-BA4F-8FB4-E7C446AFE870}"/>
                </a:ext>
              </a:extLst>
            </p:cNvPr>
            <p:cNvSpPr txBox="1"/>
            <p:nvPr/>
          </p:nvSpPr>
          <p:spPr>
            <a:xfrm>
              <a:off x="1127760" y="5384800"/>
              <a:ext cx="9499600" cy="637354"/>
            </a:xfrm>
            <a:prstGeom prst="rect">
              <a:avLst/>
            </a:prstGeom>
            <a:solidFill>
              <a:srgbClr val="000000">
                <a:alpha val="63920"/>
              </a:srgbClr>
            </a:solidFill>
          </p:spPr>
          <p:txBody>
            <a:bodyPr vert="horz" wrap="square" lIns="0" tIns="21590" rIns="0" bIns="0" rtlCol="0">
              <a:spAutoFit/>
            </a:bodyPr>
            <a:lstStyle/>
            <a:p>
              <a:pPr marL="30480">
                <a:lnSpc>
                  <a:spcPct val="100000"/>
                </a:lnSpc>
                <a:spcBef>
                  <a:spcPts val="170"/>
                </a:spcBef>
              </a:pPr>
              <a:r>
                <a:rPr lang="ko-KR" altLang="en-US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dobe Gothic Std B"/>
                </a:rPr>
                <a:t>물체와의 거리 감지 센서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dobe Gothic Std B"/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dobe Gothic Std B"/>
                </a:rPr>
                <a:t>데이터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dobe Gothic Std B"/>
                </a:rPr>
                <a:t>state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dobe Gothic Std B"/>
                </a:rPr>
                <a:t>에 추가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dobe Gothic Std B"/>
                </a:rPr>
                <a:t>&gt;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dobe Gothic Std B"/>
                </a:rPr>
                <a:t>돌발적 변수에 즉각적 대응하는 현실적인 모델 기대  </a:t>
              </a:r>
              <a:endParaRPr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914400" y="1305327"/>
                <a:ext cx="7931784" cy="5011180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378460" indent="-315595">
                  <a:lnSpc>
                    <a:spcPct val="100000"/>
                  </a:lnSpc>
                  <a:spcBef>
                    <a:spcPts val="90"/>
                  </a:spcBef>
                  <a:buAutoNum type="arabicPeriod"/>
                  <a:tabLst>
                    <a:tab pos="379095" algn="l"/>
                  </a:tabLst>
                </a:pPr>
                <a:r>
                  <a:rPr lang="ko-KR" altLang="en-US" sz="2400" spc="-305" dirty="0">
                    <a:solidFill>
                      <a:srgbClr val="C55A1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Adobe Gothic Std B"/>
                  </a:rPr>
                  <a:t>문제</a:t>
                </a:r>
                <a:r>
                  <a:rPr lang="ko-KR" altLang="en-US" sz="2400" spc="-10" dirty="0">
                    <a:solidFill>
                      <a:srgbClr val="C55A1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Adobe Gothic Std B"/>
                  </a:rPr>
                  <a:t> </a:t>
                </a:r>
                <a:r>
                  <a:rPr lang="ko-KR" altLang="en-US" sz="2400" spc="-305" dirty="0">
                    <a:solidFill>
                      <a:srgbClr val="C55A1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Adobe Gothic Std B"/>
                  </a:rPr>
                  <a:t>정의</a:t>
                </a:r>
                <a:endPara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dobe Gothic Std B"/>
                </a:endParaRPr>
              </a:p>
              <a:p>
                <a:pPr marL="1771650">
                  <a:lnSpc>
                    <a:spcPct val="100000"/>
                  </a:lnSpc>
                  <a:spcBef>
                    <a:spcPts val="35"/>
                  </a:spcBef>
                </a:pPr>
                <a:r>
                  <a:rPr lang="ko-KR" altLang="en-US" sz="2000" b="1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dobe Gothic Std B"/>
                  </a:rPr>
                  <a:t>실제 주차</a:t>
                </a:r>
                <a:r>
                  <a:rPr lang="en-US" sz="2000" b="1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dobe Gothic Std B"/>
                  </a:rPr>
                  <a:t> </a:t>
                </a:r>
                <a:r>
                  <a:rPr lang="ko-KR" altLang="en-US" sz="2000" b="1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dobe Gothic Std B"/>
                  </a:rPr>
                  <a:t>문제에서 더 잘 동작하기 위한 학습 모델 구현</a:t>
                </a:r>
              </a:p>
              <a:p>
                <a:pPr>
                  <a:lnSpc>
                    <a:spcPct val="100000"/>
                  </a:lnSpc>
                  <a:spcBef>
                    <a:spcPts val="30"/>
                  </a:spcBef>
                </a:pPr>
                <a:endPara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dobe Gothic Std B"/>
                </a:endParaRPr>
              </a:p>
              <a:p>
                <a:pPr marL="378460" indent="-315595">
                  <a:lnSpc>
                    <a:spcPct val="100000"/>
                  </a:lnSpc>
                  <a:spcBef>
                    <a:spcPts val="5"/>
                  </a:spcBef>
                  <a:buAutoNum type="arabicPeriod" startAt="2"/>
                  <a:tabLst>
                    <a:tab pos="379095" algn="l"/>
                  </a:tabLst>
                </a:pPr>
                <a:r>
                  <a:rPr lang="ko-KR" altLang="en-US" sz="2400" spc="-305" dirty="0">
                    <a:solidFill>
                      <a:srgbClr val="C55A1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Adobe Gothic Std B"/>
                  </a:rPr>
                  <a:t>실험</a:t>
                </a:r>
                <a:r>
                  <a:rPr lang="ko-KR" altLang="en-US" sz="2400" spc="-10" dirty="0">
                    <a:solidFill>
                      <a:srgbClr val="C55A1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Adobe Gothic Std B"/>
                  </a:rPr>
                  <a:t> </a:t>
                </a:r>
                <a:r>
                  <a:rPr lang="ko-KR" altLang="en-US" sz="2400" spc="-300" dirty="0">
                    <a:solidFill>
                      <a:srgbClr val="C55A1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Adobe Gothic Std B"/>
                  </a:rPr>
                  <a:t>환경</a:t>
                </a:r>
                <a:endPara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dobe Gothic Std B"/>
                </a:endParaRPr>
              </a:p>
              <a:p>
                <a:pPr marL="408940" lvl="1" indent="-346075">
                  <a:lnSpc>
                    <a:spcPct val="100000"/>
                  </a:lnSpc>
                  <a:spcBef>
                    <a:spcPts val="265"/>
                  </a:spcBef>
                  <a:buChar char="-"/>
                  <a:tabLst>
                    <a:tab pos="408940" algn="l"/>
                    <a:tab pos="409575" algn="l"/>
                  </a:tabLst>
                </a:pPr>
                <a:r>
                  <a:rPr lang="en-US" sz="2000" spc="-55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OpenAI</a:t>
                </a:r>
                <a:r>
                  <a:rPr lang="en-US" sz="2000" spc="-254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 </a:t>
                </a:r>
                <a:r>
                  <a:rPr lang="en-US" sz="2000" spc="-4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gym</a:t>
                </a:r>
                <a:r>
                  <a:rPr lang="en-US" sz="2000" spc="-3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</a:t>
                </a:r>
                <a:r>
                  <a:rPr lang="ko-KR" altLang="en-US" sz="2000" spc="-28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의</a:t>
                </a:r>
                <a:r>
                  <a:rPr lang="ko-KR" altLang="en-US" sz="2000" spc="-18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 </a:t>
                </a:r>
                <a:r>
                  <a:rPr lang="en-US" sz="2000" spc="-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Adobe Gothic Std B"/>
                  </a:rPr>
                  <a:t>Highway-</a:t>
                </a:r>
                <a:r>
                  <a:rPr lang="en-US" sz="2000" spc="-6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Adobe Gothic Std B"/>
                  </a:rPr>
                  <a:t>env</a:t>
                </a:r>
                <a:r>
                  <a:rPr lang="en-US" sz="2000" spc="-105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Adobe Gothic Std B"/>
                  </a:rPr>
                  <a:t> </a:t>
                </a:r>
                <a:r>
                  <a:rPr lang="en-US" sz="2000" spc="-75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:</a:t>
                </a:r>
                <a:r>
                  <a:rPr lang="en-US" sz="2000" spc="-285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</a:t>
                </a:r>
                <a:r>
                  <a:rPr lang="ko-KR" altLang="en-US" sz="2000" spc="-27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여 러</a:t>
                </a:r>
                <a:r>
                  <a:rPr lang="ko-KR" altLang="en-US" sz="2000" spc="-185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</a:t>
                </a:r>
                <a:r>
                  <a:rPr lang="ko-KR" altLang="en-US" sz="2000" spc="-27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운전</a:t>
                </a:r>
                <a:r>
                  <a:rPr lang="ko-KR" altLang="en-US" sz="2000" spc="-26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</a:t>
                </a:r>
                <a:r>
                  <a:rPr lang="ko-KR" altLang="en-US" sz="2000" spc="-27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상황</a:t>
                </a:r>
                <a:r>
                  <a:rPr lang="ko-KR" altLang="en-US" sz="2000" spc="-185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</a:t>
                </a:r>
                <a:r>
                  <a:rPr lang="ko-KR" altLang="en-US" sz="2000" spc="-27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구현</a:t>
                </a:r>
                <a:r>
                  <a:rPr lang="ko-KR" altLang="en-US" sz="2000" spc="-26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</a:t>
                </a:r>
                <a:r>
                  <a:rPr lang="ko-KR" altLang="en-US" sz="2000" spc="-29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환경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Dotum"/>
                </a:endParaRPr>
              </a:p>
              <a:p>
                <a:pPr marL="408940" lvl="1" indent="-346075">
                  <a:lnSpc>
                    <a:spcPct val="100000"/>
                  </a:lnSpc>
                  <a:spcBef>
                    <a:spcPts val="265"/>
                  </a:spcBef>
                  <a:buChar char="-"/>
                  <a:tabLst>
                    <a:tab pos="408940" algn="l"/>
                    <a:tab pos="409575" algn="l"/>
                  </a:tabLst>
                </a:pPr>
                <a:endParaRPr lang="en-US" sz="2000" spc="6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Adobe Gothic Std B"/>
                </a:endParaRPr>
              </a:p>
              <a:p>
                <a:pPr marL="408940" lvl="1" indent="-346075">
                  <a:lnSpc>
                    <a:spcPct val="100000"/>
                  </a:lnSpc>
                  <a:spcBef>
                    <a:spcPts val="265"/>
                  </a:spcBef>
                  <a:buChar char="-"/>
                  <a:tabLst>
                    <a:tab pos="408940" algn="l"/>
                    <a:tab pos="409575" algn="l"/>
                  </a:tabLst>
                </a:pPr>
                <a:r>
                  <a:rPr lang="en-US" sz="2000" b="1" spc="6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dobe Gothic Std B"/>
                  </a:rPr>
                  <a:t>State</a:t>
                </a:r>
                <a:r>
                  <a:rPr lang="en-US" sz="2000" b="1" spc="-155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dobe Gothic Std B"/>
                  </a:rPr>
                  <a:t> </a:t>
                </a:r>
                <a:r>
                  <a:rPr lang="en-US" sz="2000" b="1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dobe Gothic Std B"/>
                  </a:rPr>
                  <a:t>space</a:t>
                </a:r>
                <a:r>
                  <a:rPr lang="en-US" sz="2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:</a:t>
                </a:r>
                <a:r>
                  <a:rPr lang="en-US" sz="2000" spc="-305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 </a:t>
                </a:r>
                <a:r>
                  <a:rPr lang="en-US" sz="2000" spc="-17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{</a:t>
                </a:r>
                <a:r>
                  <a:rPr lang="en-US" sz="2000" spc="-21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</a:t>
                </a:r>
                <a:r>
                  <a:rPr lang="en-US" sz="2000" spc="-105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X, </a:t>
                </a:r>
                <a:r>
                  <a:rPr lang="en-US" sz="2000" spc="-225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Y,</a:t>
                </a:r>
                <a:r>
                  <a:rPr lang="en-US" sz="2000" spc="-18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</a:t>
                </a:r>
                <a:r>
                  <a:rPr lang="en-US" sz="2000" spc="-45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Vx,</a:t>
                </a:r>
                <a:r>
                  <a:rPr lang="en-US" sz="2000" spc="-175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</a:t>
                </a:r>
                <a:r>
                  <a:rPr lang="en-US" sz="2000" spc="-75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Vy,</a:t>
                </a:r>
                <a:r>
                  <a:rPr lang="en-US" sz="2000" spc="-26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</a:t>
                </a:r>
                <a:r>
                  <a:rPr lang="en-US" sz="2000" spc="-95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cos_h, </a:t>
                </a:r>
                <a:r>
                  <a:rPr 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sin_h</a:t>
                </a:r>
                <a:r>
                  <a:rPr lang="en-US" sz="2000" spc="-12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</a:t>
                </a:r>
                <a:r>
                  <a:rPr lang="en-US" sz="2000" spc="-5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}</a:t>
                </a:r>
              </a:p>
              <a:p>
                <a:pPr marL="408940" lvl="1" indent="-346075">
                  <a:lnSpc>
                    <a:spcPct val="100000"/>
                  </a:lnSpc>
                  <a:spcBef>
                    <a:spcPts val="265"/>
                  </a:spcBef>
                  <a:buChar char="-"/>
                  <a:tabLst>
                    <a:tab pos="408940" algn="l"/>
                    <a:tab pos="409575" algn="l"/>
                  </a:tabLst>
                </a:pPr>
                <a:r>
                  <a:rPr lang="en-US" sz="2000" b="1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dobe Gothic Std B"/>
                  </a:rPr>
                  <a:t>Action</a:t>
                </a:r>
                <a:r>
                  <a:rPr lang="en-US" sz="2000" b="1" spc="-2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dobe Gothic Std B"/>
                  </a:rPr>
                  <a:t> </a:t>
                </a:r>
                <a:r>
                  <a:rPr lang="en-US" sz="2000" b="1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dobe Gothic Std B"/>
                  </a:rPr>
                  <a:t>space</a:t>
                </a:r>
                <a:r>
                  <a:rPr lang="en-US" sz="2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:</a:t>
                </a:r>
                <a:r>
                  <a:rPr lang="en-US" sz="2000" spc="-165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 </a:t>
                </a:r>
                <a:r>
                  <a:rPr lang="en-US" sz="2000" spc="-6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{acceleration,</a:t>
                </a:r>
                <a:r>
                  <a:rPr lang="en-US" sz="2000" spc="-3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</a:t>
                </a:r>
                <a:r>
                  <a:rPr lang="en-US" sz="2000" spc="-1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steering}</a:t>
                </a:r>
                <a:endParaRPr 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Dotum"/>
                </a:endParaRPr>
              </a:p>
              <a:p>
                <a:pPr marL="406400" indent="-342900">
                  <a:lnSpc>
                    <a:spcPct val="100000"/>
                  </a:lnSpc>
                  <a:spcBef>
                    <a:spcPts val="965"/>
                  </a:spcBef>
                  <a:buFontTx/>
                  <a:buChar char="-"/>
                  <a:tabLst>
                    <a:tab pos="408940" algn="l"/>
                    <a:tab pos="2035810" algn="l"/>
                  </a:tabLst>
                </a:pPr>
                <a:r>
                  <a:rPr lang="en-US" sz="2000" b="1" spc="-1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dobe Gothic Std B"/>
                  </a:rPr>
                  <a:t>Reward</a:t>
                </a:r>
                <a:r>
                  <a:rPr lang="en-US" sz="2000" spc="-1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:</a:t>
                </a:r>
                <a:r>
                  <a:rPr lang="en-US" sz="2000" spc="-345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ar-AE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p>
                        <m:r>
                          <a:rPr lang="ko-KR" altLang="ar-A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ad>
                      <m:radPr>
                        <m:degHide m:val="on"/>
                        <m:ctrlPr>
                          <a:rPr lang="ar-AE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ar-AE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ar-AE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𝑠𝑡𝑎𝑡𝑒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𝑔𝑜𝑎𝑙</m:t>
                            </m:r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𝑟𝑒𝑤𝑎𝑟𝑑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𝑤𝑒𝑖𝑔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rad>
                  </m:oMath>
                </a14:m>
                <a:endParaRPr lang="en-US" sz="2000" spc="-345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Dotum"/>
                </a:endParaRPr>
              </a:p>
              <a:p>
                <a:pPr marL="406400" indent="-342900">
                  <a:lnSpc>
                    <a:spcPct val="100000"/>
                  </a:lnSpc>
                  <a:spcBef>
                    <a:spcPts val="965"/>
                  </a:spcBef>
                  <a:buFontTx/>
                  <a:buChar char="-"/>
                  <a:tabLst>
                    <a:tab pos="408940" algn="l"/>
                    <a:tab pos="2035810" algn="l"/>
                  </a:tabLst>
                </a:pPr>
                <a:r>
                  <a:rPr lang="en-US" sz="2000" spc="-135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obs,</a:t>
                </a:r>
                <a:r>
                  <a:rPr lang="en-US" sz="2000" spc="-8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</a:t>
                </a:r>
                <a:r>
                  <a:rPr lang="en-US" sz="2000" spc="-2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reward,</a:t>
                </a:r>
                <a:r>
                  <a:rPr lang="en-US" sz="2000" spc="-165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</a:t>
                </a:r>
                <a:r>
                  <a:rPr lang="en-US" sz="2000" spc="-85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done,</a:t>
                </a:r>
                <a:r>
                  <a:rPr lang="en-US" sz="2000" spc="-8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</a:t>
                </a:r>
                <a:r>
                  <a:rPr lang="en-US" sz="2000" spc="-45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info1,</a:t>
                </a:r>
                <a:r>
                  <a:rPr lang="en-US" sz="2000" spc="-165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</a:t>
                </a:r>
                <a:r>
                  <a:rPr 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info2</a:t>
                </a:r>
                <a:r>
                  <a:rPr lang="en-US" sz="2000" spc="-155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</a:t>
                </a:r>
                <a:r>
                  <a:rPr 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=</a:t>
                </a:r>
                <a:r>
                  <a:rPr lang="en-US" sz="2000" spc="-165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</a:t>
                </a:r>
                <a:r>
                  <a:rPr lang="en-US" sz="2000" b="1" spc="-1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dobe Gothic Std B"/>
                  </a:rPr>
                  <a:t>env.step</a:t>
                </a:r>
              </a:p>
              <a:p>
                <a:pPr marL="406400" indent="-342900">
                  <a:lnSpc>
                    <a:spcPct val="100000"/>
                  </a:lnSpc>
                  <a:spcBef>
                    <a:spcPts val="965"/>
                  </a:spcBef>
                  <a:buFontTx/>
                  <a:buChar char="-"/>
                  <a:tabLst>
                    <a:tab pos="408940" algn="l"/>
                    <a:tab pos="2035810" algn="l"/>
                  </a:tabLst>
                </a:pPr>
                <a:r>
                  <a:rPr lang="en-US" sz="2000" b="1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dobe Gothic Std B"/>
                  </a:rPr>
                  <a:t>Episode</a:t>
                </a:r>
                <a:r>
                  <a:rPr lang="en-US" sz="2000" b="1" spc="1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dobe Gothic Std B"/>
                  </a:rPr>
                  <a:t> </a:t>
                </a:r>
                <a:r>
                  <a:rPr lang="ko-KR" altLang="en-US" sz="2000" b="1" spc="-285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dobe Gothic Std B"/>
                  </a:rPr>
                  <a:t>종료 조건</a:t>
                </a:r>
                <a:r>
                  <a:rPr lang="en-US" altLang="ko-KR" sz="2000" spc="-285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Adobe Gothic Std B"/>
                  </a:rPr>
                  <a:t>: </a:t>
                </a:r>
                <a:endPara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Dotum"/>
                </a:endParaRPr>
              </a:p>
              <a:p>
                <a:pPr marL="866775" lvl="2" indent="-346075">
                  <a:lnSpc>
                    <a:spcPct val="100000"/>
                  </a:lnSpc>
                  <a:spcBef>
                    <a:spcPts val="245"/>
                  </a:spcBef>
                  <a:buFont typeface="Arial"/>
                  <a:buChar char="•"/>
                  <a:tabLst>
                    <a:tab pos="866140" algn="l"/>
                    <a:tab pos="866775" algn="l"/>
                  </a:tabLst>
                </a:pPr>
                <a:r>
                  <a:rPr lang="ko-KR" altLang="en-US" sz="2000" spc="-245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성공</a:t>
                </a:r>
                <a:r>
                  <a:rPr lang="en-US" altLang="ko-KR" sz="2000" spc="-245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:</a:t>
                </a:r>
                <a:r>
                  <a:rPr lang="ko-KR" altLang="en-US" sz="2000" spc="-6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</a:t>
                </a:r>
                <a:r>
                  <a:rPr lang="en-US" sz="2000" spc="-1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Reward</a:t>
                </a:r>
                <a:r>
                  <a:rPr lang="en-US" sz="2000" spc="-215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</a:t>
                </a:r>
                <a:r>
                  <a:rPr lang="en-US" sz="2000" spc="-5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&gt;</a:t>
                </a:r>
                <a:r>
                  <a:rPr lang="en-US" sz="2000" spc="-175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</a:t>
                </a:r>
                <a:r>
                  <a:rPr lang="en-US" sz="2000" spc="-1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threshold</a:t>
                </a:r>
                <a:endParaRPr 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Dotum"/>
                </a:endParaRPr>
              </a:p>
              <a:p>
                <a:pPr marL="866775" lvl="2" indent="-346075">
                  <a:lnSpc>
                    <a:spcPct val="100000"/>
                  </a:lnSpc>
                  <a:buFont typeface="Arial"/>
                  <a:buChar char="•"/>
                  <a:tabLst>
                    <a:tab pos="866140" algn="l"/>
                    <a:tab pos="866775" algn="l"/>
                  </a:tabLst>
                </a:pPr>
                <a:r>
                  <a:rPr lang="en-US" sz="2000" spc="-35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Crashed</a:t>
                </a:r>
                <a:r>
                  <a:rPr lang="en-US" sz="2000" spc="-185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</a:t>
                </a:r>
                <a:r>
                  <a:rPr lang="en-US" sz="2000" spc="-8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:</a:t>
                </a:r>
                <a:r>
                  <a:rPr lang="en-US" sz="2000" spc="-12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</a:t>
                </a:r>
                <a:r>
                  <a:rPr lang="ko-KR" altLang="en-US" sz="2000" spc="-31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장애물과</a:t>
                </a:r>
                <a:r>
                  <a:rPr lang="ko-KR" altLang="en-US" sz="2000" spc="-2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</a:t>
                </a:r>
                <a:r>
                  <a:rPr lang="ko-KR" altLang="en-US" sz="2000" spc="-305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충돌</a:t>
                </a:r>
                <a:r>
                  <a:rPr lang="ko-KR" altLang="en-US" sz="2000" spc="-1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</a:t>
                </a:r>
                <a:r>
                  <a:rPr 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reward</a:t>
                </a:r>
                <a:r>
                  <a:rPr lang="en-US" sz="2000" spc="-265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</a:t>
                </a:r>
                <a:r>
                  <a:rPr lang="en-US" sz="2000" spc="-395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-  </a:t>
                </a:r>
                <a:r>
                  <a:rPr 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500</a:t>
                </a:r>
                <a:r>
                  <a:rPr lang="en-US" sz="2000" spc="-6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</a:t>
                </a:r>
                <a:r>
                  <a:rPr lang="ko-KR" altLang="en-US" sz="2000" spc="-28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후</a:t>
                </a:r>
                <a:r>
                  <a:rPr lang="ko-KR" altLang="en-US" sz="2000" spc="-1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</a:t>
                </a:r>
                <a:r>
                  <a:rPr lang="ko-KR" altLang="en-US" sz="2000" spc="-35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종료</a:t>
                </a:r>
                <a:endPara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Dotum"/>
                </a:endParaRPr>
              </a:p>
              <a:p>
                <a:pPr marL="866775" lvl="2" indent="-346075">
                  <a:lnSpc>
                    <a:spcPct val="100000"/>
                  </a:lnSpc>
                  <a:spcBef>
                    <a:spcPts val="5"/>
                  </a:spcBef>
                  <a:buFont typeface="Arial"/>
                  <a:buChar char="•"/>
                  <a:tabLst>
                    <a:tab pos="866140" algn="l"/>
                    <a:tab pos="866775" algn="l"/>
                  </a:tabLst>
                </a:pPr>
                <a:r>
                  <a:rPr lang="en-US" sz="2000" spc="-25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Overstep(Truncated):</a:t>
                </a:r>
                <a:r>
                  <a:rPr lang="en-US" sz="2000" spc="-204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</a:t>
                </a:r>
                <a:r>
                  <a:rPr 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step</a:t>
                </a:r>
                <a:r>
                  <a:rPr lang="en-US" sz="2000" spc="-19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</a:t>
                </a:r>
                <a:r>
                  <a:rPr 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&gt;</a:t>
                </a:r>
                <a:r>
                  <a:rPr lang="en-US" sz="2000" spc="-65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 </a:t>
                </a:r>
                <a:r>
                  <a:rPr lang="en-US" sz="2000" spc="-25" dirty="0"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Dotum"/>
                  </a:rPr>
                  <a:t>100</a:t>
                </a:r>
                <a:endParaRPr sz="2000" dirty="0">
                  <a:latin typeface="나눔스퀘어_ac" panose="020B0600000101010101" pitchFamily="50" charset="-127"/>
                  <a:ea typeface="나눔스퀘어_ac" panose="020B0600000101010101" pitchFamily="50" charset="-127"/>
                  <a:cs typeface="Dotum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305327"/>
                <a:ext cx="7931784" cy="5011180"/>
              </a:xfrm>
              <a:prstGeom prst="rect">
                <a:avLst/>
              </a:prstGeom>
              <a:blipFill>
                <a:blip r:embed="rId2"/>
                <a:stretch>
                  <a:fillRect l="-1384" t="-1582" b="-23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/>
          <p:nvPr/>
        </p:nvSpPr>
        <p:spPr>
          <a:xfrm>
            <a:off x="482600" y="1010919"/>
            <a:ext cx="11236960" cy="5608320"/>
          </a:xfrm>
          <a:custGeom>
            <a:avLst/>
            <a:gdLst/>
            <a:ahLst/>
            <a:cxnLst/>
            <a:rect l="l" t="t" r="r" b="b"/>
            <a:pathLst>
              <a:path w="11236960" h="5608320">
                <a:moveTo>
                  <a:pt x="0" y="5608320"/>
                </a:moveTo>
                <a:lnTo>
                  <a:pt x="11236960" y="5608320"/>
                </a:lnTo>
                <a:lnTo>
                  <a:pt x="11236960" y="0"/>
                </a:lnTo>
                <a:lnTo>
                  <a:pt x="0" y="0"/>
                </a:lnTo>
                <a:lnTo>
                  <a:pt x="0" y="5608320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FFC257B-8B39-C378-2E1F-8F055902F759}"/>
              </a:ext>
            </a:extLst>
          </p:cNvPr>
          <p:cNvGrpSpPr/>
          <p:nvPr/>
        </p:nvGrpSpPr>
        <p:grpSpPr>
          <a:xfrm>
            <a:off x="321350" y="243702"/>
            <a:ext cx="11980893" cy="547873"/>
            <a:chOff x="321350" y="243702"/>
            <a:chExt cx="11980893" cy="547873"/>
          </a:xfrm>
        </p:grpSpPr>
        <p:sp>
          <p:nvSpPr>
            <p:cNvPr id="9" name="선">
              <a:extLst>
                <a:ext uri="{FF2B5EF4-FFF2-40B4-BE49-F238E27FC236}">
                  <a16:creationId xmlns:a16="http://schemas.microsoft.com/office/drawing/2014/main" id="{2AF761FF-01BF-7F3F-4E87-68ED4A5A4357}"/>
                </a:ext>
              </a:extLst>
            </p:cNvPr>
            <p:cNvSpPr/>
            <p:nvPr/>
          </p:nvSpPr>
          <p:spPr>
            <a:xfrm>
              <a:off x="321350" y="791574"/>
              <a:ext cx="11980893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직사각형">
              <a:extLst>
                <a:ext uri="{FF2B5EF4-FFF2-40B4-BE49-F238E27FC236}">
                  <a16:creationId xmlns:a16="http://schemas.microsoft.com/office/drawing/2014/main" id="{3580D405-4713-F9BD-86B6-5915C40427D0}"/>
                </a:ext>
              </a:extLst>
            </p:cNvPr>
            <p:cNvSpPr/>
            <p:nvPr/>
          </p:nvSpPr>
          <p:spPr>
            <a:xfrm>
              <a:off x="321350" y="243702"/>
              <a:ext cx="2461606" cy="547872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lang="ko-KR" altLang="en-US" sz="2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문제 요약</a:t>
              </a:r>
              <a:endParaRPr sz="2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120" y="243840"/>
            <a:ext cx="2458720" cy="548640"/>
          </a:xfrm>
          <a:custGeom>
            <a:avLst/>
            <a:gdLst/>
            <a:ahLst/>
            <a:cxnLst/>
            <a:rect l="l" t="t" r="r" b="b"/>
            <a:pathLst>
              <a:path w="2458720" h="548640">
                <a:moveTo>
                  <a:pt x="2458720" y="0"/>
                </a:moveTo>
                <a:lnTo>
                  <a:pt x="0" y="0"/>
                </a:lnTo>
                <a:lnTo>
                  <a:pt x="0" y="548640"/>
                </a:lnTo>
                <a:lnTo>
                  <a:pt x="2458720" y="548640"/>
                </a:lnTo>
                <a:lnTo>
                  <a:pt x="2458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302005"/>
            <a:ext cx="1971039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모델1. DQN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48279" y="1526222"/>
            <a:ext cx="7926070" cy="27058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u="sng" dirty="0">
                <a:uFill>
                  <a:solidFill>
                    <a:srgbClr val="000000"/>
                  </a:solidFill>
                </a:u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discrete action space에서 적용</a:t>
            </a:r>
            <a:r>
              <a:rPr sz="16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할 수 있는 심층신경망을 </a:t>
            </a:r>
            <a:r>
              <a:rPr sz="165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적용한</a:t>
            </a:r>
            <a:r>
              <a:rPr sz="16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 model-free RL 알고리즘</a:t>
            </a:r>
            <a:endParaRPr sz="165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9200" y="1396058"/>
            <a:ext cx="1188720" cy="400751"/>
          </a:xfrm>
          <a:prstGeom prst="rect">
            <a:avLst/>
          </a:prstGeom>
          <a:solidFill>
            <a:srgbClr val="000000">
              <a:alpha val="63920"/>
            </a:srgbClr>
          </a:solidFill>
        </p:spPr>
        <p:txBody>
          <a:bodyPr vert="horz" wrap="square" lIns="0" tIns="3111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245"/>
              </a:spcBef>
            </a:pPr>
            <a:r>
              <a:rPr sz="24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DQN</a:t>
            </a:r>
            <a:endParaRPr sz="240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8524" y="2529839"/>
            <a:ext cx="4896892" cy="31800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19200" y="2359811"/>
            <a:ext cx="4896892" cy="3086101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1085"/>
              </a:spcBef>
            </a:pPr>
            <a:r>
              <a:rPr sz="1850" b="1" dirty="0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실험 환경)</a:t>
            </a:r>
            <a:endParaRPr sz="185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  <a:p>
            <a:pPr marL="331470" indent="-285750">
              <a:lnSpc>
                <a:spcPct val="100000"/>
              </a:lnSpc>
              <a:spcBef>
                <a:spcPts val="985"/>
              </a:spcBef>
              <a:buChar char="-"/>
              <a:tabLst>
                <a:tab pos="331470" algn="l"/>
                <a:tab pos="332105" algn="l"/>
              </a:tabLst>
            </a:pPr>
            <a:r>
              <a:rPr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discrete 한 값으로 Action space 재정의</a:t>
            </a:r>
            <a:endParaRPr sz="185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1705"/>
              </a:spcBef>
            </a:pPr>
            <a:r>
              <a:rPr sz="1850" b="1" dirty="0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실험 결과)</a:t>
            </a:r>
            <a:endParaRPr sz="185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  <a:p>
            <a:pPr marL="297180" indent="-284480">
              <a:lnSpc>
                <a:spcPts val="2190"/>
              </a:lnSpc>
              <a:spcBef>
                <a:spcPts val="985"/>
              </a:spcBef>
              <a:buChar char="-"/>
              <a:tabLst>
                <a:tab pos="296545" algn="l"/>
                <a:tab pos="297180" algn="l"/>
              </a:tabLst>
            </a:pPr>
            <a:r>
              <a:rPr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시뮬레이션 &gt; 주차 제대로 학습 되었다 판단 X</a:t>
            </a:r>
            <a:endParaRPr sz="185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  <a:p>
            <a:pPr marL="297180" indent="-284480">
              <a:lnSpc>
                <a:spcPts val="2190"/>
              </a:lnSpc>
              <a:buChar char="-"/>
              <a:tabLst>
                <a:tab pos="296545" algn="l"/>
                <a:tab pos="297180" algn="l"/>
              </a:tabLst>
            </a:pPr>
            <a:r>
              <a:rPr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Loss function 수렴 X &gt; 부족한 학습 성능 결과</a:t>
            </a:r>
            <a:endParaRPr sz="185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25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  <a:p>
            <a:pPr marL="277495">
              <a:lnSpc>
                <a:spcPct val="100000"/>
              </a:lnSpc>
            </a:pP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  <a:p>
            <a:pPr marL="277495">
              <a:lnSpc>
                <a:spcPct val="100000"/>
              </a:lnSpc>
            </a:pPr>
            <a:r>
              <a:rPr sz="1850" b="1" dirty="0" err="1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실제</a:t>
            </a:r>
            <a:r>
              <a:rPr sz="1850" b="1" dirty="0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 주차 행동은 continuous action space</a:t>
            </a:r>
            <a:endParaRPr sz="185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2997" y="5485765"/>
            <a:ext cx="27495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spc="-175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Wingdings"/>
                <a:sym typeface="Wingdings" panose="05000000000000000000" pitchFamily="2" charset="2"/>
              </a:rPr>
              <a:t> </a:t>
            </a:r>
            <a:endParaRPr sz="20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73633" y="5445370"/>
            <a:ext cx="2950526" cy="361637"/>
          </a:xfrm>
          <a:prstGeom prst="rect">
            <a:avLst/>
          </a:prstGeom>
          <a:solidFill>
            <a:srgbClr val="C55A11">
              <a:alpha val="63920"/>
            </a:srgbClr>
          </a:solidFill>
        </p:spPr>
        <p:txBody>
          <a:bodyPr vert="horz" wrap="square" lIns="0" tIns="53340" rIns="0" bIns="0" rtlCol="0">
            <a:spAutoFit/>
          </a:bodyPr>
          <a:lstStyle/>
          <a:p>
            <a:pPr marL="28575" algn="ctr">
              <a:lnSpc>
                <a:spcPct val="100000"/>
              </a:lnSpc>
              <a:spcBef>
                <a:spcPts val="420"/>
              </a:spcBef>
            </a:pPr>
            <a:r>
              <a:rPr sz="2000" b="1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rPr>
              <a:t>Discrete한 action space</a:t>
            </a:r>
            <a:endParaRPr sz="20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05006" y="5485765"/>
            <a:ext cx="1895794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때문이라</a:t>
            </a:r>
            <a:r>
              <a:rPr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판</a:t>
            </a:r>
            <a:r>
              <a:rPr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단</a:t>
            </a:r>
            <a:endParaRPr sz="20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120" y="243840"/>
            <a:ext cx="2458720" cy="548640"/>
          </a:xfrm>
          <a:custGeom>
            <a:avLst/>
            <a:gdLst/>
            <a:ahLst/>
            <a:cxnLst/>
            <a:rect l="l" t="t" r="r" b="b"/>
            <a:pathLst>
              <a:path w="2458720" h="548640">
                <a:moveTo>
                  <a:pt x="2458720" y="0"/>
                </a:moveTo>
                <a:lnTo>
                  <a:pt x="0" y="0"/>
                </a:lnTo>
                <a:lnTo>
                  <a:pt x="0" y="548640"/>
                </a:lnTo>
                <a:lnTo>
                  <a:pt x="2458720" y="548640"/>
                </a:lnTo>
                <a:lnTo>
                  <a:pt x="2458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5800" y="302005"/>
            <a:ext cx="2209800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모델2. DDPG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70175" y="1275170"/>
            <a:ext cx="8759825" cy="27058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DQN 한계점 개선하여 </a:t>
            </a:r>
            <a:r>
              <a:rPr sz="1650" u="sng" dirty="0">
                <a:uFill>
                  <a:solidFill>
                    <a:srgbClr val="000000"/>
                  </a:solidFill>
                </a:u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continuous 한 action space에서도 사용 가능</a:t>
            </a:r>
            <a:r>
              <a:rPr sz="165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하게 한 model- free RL 알고리즘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4239" y="1160297"/>
            <a:ext cx="1503680" cy="395620"/>
          </a:xfrm>
          <a:prstGeom prst="rect">
            <a:avLst/>
          </a:prstGeom>
          <a:solidFill>
            <a:srgbClr val="000000">
              <a:alpha val="63920"/>
            </a:srgbClr>
          </a:solidFill>
        </p:spPr>
        <p:txBody>
          <a:bodyPr vert="horz" wrap="square" lIns="0" tIns="26034" rIns="0" bIns="0" rtlCol="0">
            <a:spAutoFit/>
          </a:bodyPr>
          <a:lstStyle/>
          <a:p>
            <a:pPr marL="328295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DDPG</a:t>
            </a:r>
            <a:endParaRPr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2010" y="2105596"/>
            <a:ext cx="4498975" cy="3193823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1085"/>
              </a:spcBef>
            </a:pPr>
            <a:r>
              <a:rPr b="1" dirty="0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실험 환경)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  <a:p>
            <a:pPr marL="306705" indent="-285115">
              <a:lnSpc>
                <a:spcPct val="100000"/>
              </a:lnSpc>
              <a:spcBef>
                <a:spcPts val="985"/>
              </a:spcBef>
              <a:buChar char="-"/>
              <a:tabLst>
                <a:tab pos="306705" algn="l"/>
                <a:tab pos="307340" algn="l"/>
              </a:tabLst>
            </a:pPr>
            <a:r>
              <a:rPr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장애물 학습을 위해 HER Replay Buffer 사용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dobe Gothic Std B"/>
              <a:buChar char="-"/>
            </a:pP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  <a:p>
            <a:pPr marL="22225">
              <a:lnSpc>
                <a:spcPct val="100000"/>
              </a:lnSpc>
            </a:pPr>
            <a:r>
              <a:rPr b="1" dirty="0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실험 결과)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  <a:p>
            <a:pPr marL="306705" indent="-285115">
              <a:lnSpc>
                <a:spcPts val="2190"/>
              </a:lnSpc>
              <a:spcBef>
                <a:spcPts val="985"/>
              </a:spcBef>
              <a:buChar char="-"/>
              <a:tabLst>
                <a:tab pos="306705" algn="l"/>
                <a:tab pos="307340" algn="l"/>
              </a:tabLst>
            </a:pPr>
            <a:r>
              <a:rPr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시뮬레이션 &gt; 주차 제대로 된 학습 판단 X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  <a:p>
            <a:pPr marL="306705" indent="-285115">
              <a:lnSpc>
                <a:spcPts val="2165"/>
              </a:lnSpc>
              <a:buChar char="-"/>
              <a:tabLst>
                <a:tab pos="306705" algn="l"/>
                <a:tab pos="307340" algn="l"/>
              </a:tabLst>
            </a:pPr>
            <a:r>
              <a:rPr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매우 긴 학습 시간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  <a:p>
            <a:pPr marL="306705" indent="-285115">
              <a:lnSpc>
                <a:spcPts val="2190"/>
              </a:lnSpc>
              <a:buChar char="-"/>
              <a:tabLst>
                <a:tab pos="306705" algn="l"/>
                <a:tab pos="307340" algn="l"/>
              </a:tabLst>
            </a:pPr>
            <a:r>
              <a:rPr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한정적인 컴퓨팅 파워 한계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  <a:p>
            <a:pPr marL="12700">
              <a:lnSpc>
                <a:spcPct val="100000"/>
              </a:lnSpc>
            </a:pPr>
            <a:r>
              <a:rPr lang="ko-KR" altLang="en-US" b="1" dirty="0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초반 </a:t>
            </a:r>
            <a:r>
              <a:rPr lang="en-US" altLang="ko-KR" b="1" dirty="0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local optima</a:t>
            </a:r>
            <a:r>
              <a:rPr lang="ko-KR" altLang="en-US" b="1" dirty="0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 으로 인한 학습 어려움</a:t>
            </a:r>
            <a:endParaRPr lang="en-US" altLang="ko-KR" b="1" dirty="0">
              <a:solidFill>
                <a:srgbClr val="C55A1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  <a:p>
            <a:pPr marL="12700">
              <a:lnSpc>
                <a:spcPct val="100000"/>
              </a:lnSpc>
            </a:pPr>
            <a:r>
              <a:rPr b="1" dirty="0" err="1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실질적</a:t>
            </a:r>
            <a:r>
              <a:rPr b="1" dirty="0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 모델 구현 환경의 한계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4680" y="5523865"/>
            <a:ext cx="27495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Wingdings"/>
                <a:sym typeface="Wingdings" panose="05000000000000000000" pitchFamily="2" charset="2"/>
              </a:rPr>
              <a:t></a:t>
            </a:r>
            <a:endParaRPr sz="20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4239" y="5465516"/>
            <a:ext cx="3068320" cy="378950"/>
          </a:xfrm>
          <a:prstGeom prst="rect">
            <a:avLst/>
          </a:prstGeom>
          <a:solidFill>
            <a:srgbClr val="C55A11">
              <a:alpha val="63920"/>
            </a:srgbClr>
          </a:solidFill>
        </p:spPr>
        <p:txBody>
          <a:bodyPr vert="horz" wrap="square" lIns="0" tIns="70485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555"/>
              </a:spcBef>
            </a:pPr>
            <a:r>
              <a:rPr sz="2000" b="1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시간</a:t>
            </a:r>
            <a:r>
              <a:rPr sz="2000" b="1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 대비 비효율적 학습 능력</a:t>
            </a:r>
            <a:endParaRPr sz="20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91000" y="5510530"/>
            <a:ext cx="306832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060" indent="-213360">
              <a:lnSpc>
                <a:spcPct val="100000"/>
              </a:lnSpc>
              <a:spcBef>
                <a:spcPts val="100"/>
              </a:spcBef>
              <a:buChar char="&gt;"/>
              <a:tabLst>
                <a:tab pos="226060" algn="l"/>
              </a:tabLst>
            </a:pPr>
            <a:r>
              <a:rPr sz="2000" b="1" dirty="0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더 효율적인 모델 찾고자</a:t>
            </a:r>
            <a:endParaRPr sz="20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B93E108-4460-217B-3DA5-85CF8602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105596"/>
            <a:ext cx="5715000" cy="31337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33400" y="1016000"/>
            <a:ext cx="4328160" cy="477520"/>
          </a:xfrm>
          <a:custGeom>
            <a:avLst/>
            <a:gdLst/>
            <a:ahLst/>
            <a:cxnLst/>
            <a:rect l="l" t="t" r="r" b="b"/>
            <a:pathLst>
              <a:path w="4328160" h="477519">
                <a:moveTo>
                  <a:pt x="4328160" y="0"/>
                </a:moveTo>
                <a:lnTo>
                  <a:pt x="0" y="0"/>
                </a:lnTo>
                <a:lnTo>
                  <a:pt x="0" y="477520"/>
                </a:lnTo>
                <a:lnTo>
                  <a:pt x="4328160" y="477520"/>
                </a:lnTo>
                <a:lnTo>
                  <a:pt x="4328160" y="0"/>
                </a:lnTo>
                <a:close/>
              </a:path>
            </a:pathLst>
          </a:custGeom>
          <a:solidFill>
            <a:srgbClr val="000000">
              <a:alpha val="63920"/>
            </a:srgbClr>
          </a:solidFill>
        </p:spPr>
        <p:txBody>
          <a:bodyPr wrap="square" lIns="0" tIns="0" rIns="0" bIns="0" rtlCol="0"/>
          <a:lstStyle/>
          <a:p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2159" y="955039"/>
            <a:ext cx="2661920" cy="458459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695"/>
              </a:spcBef>
            </a:pPr>
            <a:r>
              <a:rPr sz="24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Dynamics Model</a:t>
            </a:r>
            <a:endParaRPr sz="240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8559" y="1030224"/>
            <a:ext cx="93408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+ CEM</a:t>
            </a:r>
            <a:endParaRPr sz="240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9110" y="2352131"/>
            <a:ext cx="5359148" cy="224484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lang="ko-KR" altLang="en-US" sz="1850" b="1" dirty="0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실험 환경</a:t>
            </a:r>
            <a:r>
              <a:rPr sz="1850" b="1" dirty="0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)</a:t>
            </a:r>
            <a:endParaRPr sz="185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  <a:p>
            <a:pPr marL="297180" indent="-285115">
              <a:lnSpc>
                <a:spcPts val="2190"/>
              </a:lnSpc>
              <a:spcBef>
                <a:spcPts val="985"/>
              </a:spcBef>
              <a:buChar char="-"/>
              <a:tabLst>
                <a:tab pos="297180" algn="l"/>
                <a:tab pos="297815" algn="l"/>
              </a:tabLst>
            </a:pPr>
            <a:r>
              <a:rPr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LTI 기반 선형계층 layer를 활용한 신경망 모델 구축</a:t>
            </a:r>
            <a:endParaRPr sz="185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  <a:p>
            <a:pPr marL="297180" indent="-285115">
              <a:lnSpc>
                <a:spcPts val="2190"/>
              </a:lnSpc>
              <a:buChar char="-"/>
              <a:tabLst>
                <a:tab pos="297180" algn="l"/>
                <a:tab pos="297815" algn="l"/>
              </a:tabLst>
            </a:pPr>
            <a:r>
              <a:rPr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Action repeat로 action </a:t>
            </a:r>
            <a:r>
              <a:rPr sz="185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반복</a:t>
            </a:r>
            <a:r>
              <a:rPr lang="en-US"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 </a:t>
            </a:r>
            <a:r>
              <a:rPr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횟</a:t>
            </a:r>
            <a:r>
              <a:rPr lang="ko-KR" altLang="en-US"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수 설정 가능</a:t>
            </a:r>
            <a:endParaRPr lang="en-US" altLang="ko-KR" sz="185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  <a:p>
            <a:pPr marL="12065">
              <a:lnSpc>
                <a:spcPts val="2190"/>
              </a:lnSpc>
              <a:tabLst>
                <a:tab pos="297180" algn="l"/>
                <a:tab pos="297815" algn="l"/>
              </a:tabLst>
            </a:pPr>
            <a:r>
              <a:rPr 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dobe Gothic Std B"/>
              </a:rPr>
              <a:t>	</a:t>
            </a:r>
            <a:r>
              <a:rPr 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dobe Gothic Std B"/>
              </a:rPr>
              <a:t>&gt; 3, 4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dobe Gothic Std B"/>
              </a:rPr>
              <a:t>이상으로 설정 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dobe Gothic Std B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dobe Gothic Std B"/>
              </a:rPr>
              <a:t>모델 안정적 구동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  <a:cs typeface="Adobe Gothic Std B"/>
            </a:endParaRPr>
          </a:p>
          <a:p>
            <a:pPr marL="12065">
              <a:lnSpc>
                <a:spcPts val="2190"/>
              </a:lnSpc>
              <a:tabLst>
                <a:tab pos="297180" algn="l"/>
                <a:tab pos="297815" algn="l"/>
              </a:tabLst>
            </a:pPr>
            <a:r>
              <a:rPr 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dobe Gothic Std B"/>
              </a:rPr>
              <a:t>	&gt; 4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dobe Gothic Std B"/>
              </a:rPr>
              <a:t>로 최종 결정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Adobe Gothic Std B"/>
              </a:rPr>
              <a:t>!</a:t>
            </a:r>
            <a:endParaRPr lang="en-US" sz="1600" dirty="0">
              <a:latin typeface="나눔스퀘어_ac" panose="020B0600000101010101" pitchFamily="50" charset="-127"/>
              <a:ea typeface="나눔스퀘어_ac" panose="020B0600000101010101" pitchFamily="50" charset="-127"/>
              <a:cs typeface="Adobe Gothic Std B"/>
            </a:endParaRPr>
          </a:p>
          <a:p>
            <a:pPr marL="297180" indent="-285115">
              <a:lnSpc>
                <a:spcPts val="2190"/>
              </a:lnSpc>
              <a:buChar char="-"/>
              <a:tabLst>
                <a:tab pos="297180" algn="l"/>
                <a:tab pos="297815" algn="l"/>
              </a:tabLst>
            </a:pPr>
            <a:r>
              <a:rPr lang="en-US"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[state,</a:t>
            </a:r>
            <a:r>
              <a:rPr lang="ko-KR" altLang="en-US"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 </a:t>
            </a:r>
            <a:r>
              <a:rPr lang="en-US" altLang="ko-KR"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action,</a:t>
            </a:r>
            <a:r>
              <a:rPr lang="ko-KR" altLang="en-US"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 </a:t>
            </a:r>
            <a:r>
              <a:rPr lang="en-US" altLang="ko-KR" sz="185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next_state</a:t>
            </a:r>
            <a:r>
              <a:rPr lang="en-US"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] </a:t>
            </a:r>
            <a:r>
              <a:rPr lang="ko-KR" altLang="en-US"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쌍의 형태로 저장</a:t>
            </a:r>
            <a:endParaRPr lang="en-US" altLang="ko-KR" sz="185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  <a:p>
            <a:pPr marL="12065">
              <a:lnSpc>
                <a:spcPts val="2190"/>
              </a:lnSpc>
              <a:tabLst>
                <a:tab pos="297180" algn="l"/>
                <a:tab pos="297815" algn="l"/>
              </a:tabLst>
            </a:pPr>
            <a:endParaRPr sz="185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6533" y="4536440"/>
            <a:ext cx="5090160" cy="1335302"/>
          </a:xfrm>
          <a:prstGeom prst="rect">
            <a:avLst/>
          </a:prstGeom>
          <a:ln w="12700">
            <a:noFill/>
          </a:ln>
        </p:spPr>
        <p:txBody>
          <a:bodyPr vert="horz" wrap="square" lIns="0" tIns="216535" rIns="0" bIns="0" rtlCol="0">
            <a:spAutoFit/>
          </a:bodyPr>
          <a:lstStyle/>
          <a:p>
            <a:pPr marL="198755">
              <a:lnSpc>
                <a:spcPct val="100000"/>
              </a:lnSpc>
              <a:spcBef>
                <a:spcPts val="1705"/>
              </a:spcBef>
            </a:pPr>
            <a:r>
              <a:rPr lang="en-US" sz="185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/>
                <a:sym typeface="Wingdings" panose="05000000000000000000" pitchFamily="2" charset="2"/>
              </a:rPr>
              <a:t></a:t>
            </a:r>
            <a:r>
              <a:rPr lang="en-US" sz="185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/>
              </a:rPr>
              <a:t> </a:t>
            </a:r>
            <a:r>
              <a:rPr lang="ko-KR" altLang="en-US"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/>
              </a:rPr>
              <a:t>같은</a:t>
            </a:r>
            <a:r>
              <a:rPr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 </a:t>
            </a:r>
            <a:r>
              <a:rPr lang="en-US"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action </a:t>
            </a:r>
            <a:r>
              <a:rPr lang="ko-KR" altLang="en-US"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으로 움직였을 때의</a:t>
            </a:r>
            <a:r>
              <a:rPr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 </a:t>
            </a:r>
            <a:r>
              <a:rPr lang="ko-KR" altLang="en-US"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변화 기록</a:t>
            </a:r>
            <a:endParaRPr lang="ko-KR" altLang="en-US" sz="185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  <a:p>
            <a:pPr marL="483234" marR="167640" indent="-284480">
              <a:lnSpc>
                <a:spcPts val="3279"/>
              </a:lnSpc>
              <a:spcBef>
                <a:spcPts val="210"/>
              </a:spcBef>
            </a:pPr>
            <a:r>
              <a:rPr lang="en-US" altLang="ko-KR" sz="185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/>
                <a:sym typeface="Wingdings" panose="05000000000000000000" pitchFamily="2" charset="2"/>
              </a:rPr>
              <a:t></a:t>
            </a:r>
            <a:r>
              <a:rPr lang="ko-KR" altLang="en-US" sz="185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/>
              </a:rPr>
              <a:t> </a:t>
            </a:r>
            <a:r>
              <a:rPr lang="ko-KR" altLang="en-US" sz="1850" b="1" dirty="0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각 </a:t>
            </a:r>
            <a:r>
              <a:rPr lang="en-US" sz="1850" b="1" dirty="0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observation</a:t>
            </a:r>
            <a:r>
              <a:rPr lang="ko-KR" altLang="en-US" sz="1850" b="1" dirty="0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에서 어떤 </a:t>
            </a:r>
            <a:r>
              <a:rPr lang="en-US" sz="1850" b="1" dirty="0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action</a:t>
            </a:r>
            <a:r>
              <a:rPr lang="ko-KR" altLang="en-US" sz="1850" b="1" dirty="0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을 취했을 때 다음 </a:t>
            </a:r>
            <a:r>
              <a:rPr lang="en-US" sz="1850" b="1" dirty="0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observation </a:t>
            </a:r>
            <a:r>
              <a:rPr lang="ko-KR" altLang="en-US" sz="1850" b="1" dirty="0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정보 수집</a:t>
            </a:r>
            <a:endParaRPr lang="ko-KR" altLang="en-US" sz="185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5200" y="1625311"/>
            <a:ext cx="9384284" cy="57579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190"/>
              </a:lnSpc>
              <a:spcBef>
                <a:spcPts val="90"/>
              </a:spcBef>
            </a:pPr>
            <a:r>
              <a:rPr sz="1600" b="1" dirty="0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rPr>
              <a:t>‘운전’ 에 대한 action을 역학적으로 구현하기 위한 방법</a:t>
            </a:r>
            <a:endParaRPr sz="16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</a:endParaRPr>
          </a:p>
          <a:p>
            <a:pPr marL="12700">
              <a:lnSpc>
                <a:spcPts val="2190"/>
              </a:lnSpc>
            </a:pPr>
            <a:r>
              <a:rPr sz="1600" b="1" dirty="0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rPr>
              <a:t>LTI(Linear Time Invariant) system을 전제, 일정 횟수만큼 반복되는 action을 planning 학습</a:t>
            </a:r>
            <a:endParaRPr sz="16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2494" y="1493520"/>
            <a:ext cx="429896" cy="386715"/>
          </a:xfrm>
          <a:custGeom>
            <a:avLst/>
            <a:gdLst/>
            <a:ahLst/>
            <a:cxnLst/>
            <a:rect l="l" t="t" r="r" b="b"/>
            <a:pathLst>
              <a:path w="367030" h="356235">
                <a:moveTo>
                  <a:pt x="0" y="0"/>
                </a:moveTo>
                <a:lnTo>
                  <a:pt x="3276" y="0"/>
                </a:lnTo>
                <a:lnTo>
                  <a:pt x="3276" y="355726"/>
                </a:lnTo>
                <a:lnTo>
                  <a:pt x="366776" y="355726"/>
                </a:lnTo>
              </a:path>
            </a:pathLst>
          </a:custGeom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34200" y="6477000"/>
            <a:ext cx="1442720" cy="269304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99060" rIns="0" bIns="0" rtlCol="0">
            <a:spAutoFit/>
          </a:bodyPr>
          <a:lstStyle/>
          <a:p>
            <a:pPr marL="170815">
              <a:lnSpc>
                <a:spcPct val="100000"/>
              </a:lnSpc>
              <a:spcBef>
                <a:spcPts val="780"/>
              </a:spcBef>
            </a:pPr>
            <a:r>
              <a:rPr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Dotum"/>
              </a:rPr>
              <a:t>action_repeat = 1</a:t>
            </a:r>
            <a:endParaRPr sz="1050">
              <a:latin typeface="나눔스퀘어_ac Bold" panose="020B0600000101010101" pitchFamily="50" charset="-127"/>
              <a:ea typeface="나눔스퀘어_ac Bold" panose="020B0600000101010101" pitchFamily="50" charset="-127"/>
              <a:cs typeface="Dot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53600" y="6452344"/>
            <a:ext cx="1412240" cy="270587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0033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790"/>
              </a:spcBef>
            </a:pPr>
            <a:r>
              <a:rPr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Dotum"/>
              </a:rPr>
              <a:t>action_repeat = 4</a:t>
            </a:r>
            <a:endParaRPr sz="1050">
              <a:latin typeface="나눔스퀘어_ac Bold" panose="020B0600000101010101" pitchFamily="50" charset="-127"/>
              <a:ea typeface="나눔스퀘어_ac Bold" panose="020B0600000101010101" pitchFamily="50" charset="-127"/>
              <a:cs typeface="Dotum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E75C7E-F50F-0A61-68FF-D0F8A2E94B93}"/>
              </a:ext>
            </a:extLst>
          </p:cNvPr>
          <p:cNvSpPr/>
          <p:nvPr/>
        </p:nvSpPr>
        <p:spPr>
          <a:xfrm>
            <a:off x="656533" y="4536441"/>
            <a:ext cx="5090160" cy="163576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728F702-114A-6143-E532-3AB9B925DDE2}"/>
              </a:ext>
            </a:extLst>
          </p:cNvPr>
          <p:cNvGrpSpPr/>
          <p:nvPr/>
        </p:nvGrpSpPr>
        <p:grpSpPr>
          <a:xfrm>
            <a:off x="321350" y="243702"/>
            <a:ext cx="11980893" cy="547873"/>
            <a:chOff x="321350" y="243702"/>
            <a:chExt cx="11980893" cy="547873"/>
          </a:xfrm>
        </p:grpSpPr>
        <p:sp>
          <p:nvSpPr>
            <p:cNvPr id="25" name="선">
              <a:extLst>
                <a:ext uri="{FF2B5EF4-FFF2-40B4-BE49-F238E27FC236}">
                  <a16:creationId xmlns:a16="http://schemas.microsoft.com/office/drawing/2014/main" id="{5490130C-C945-50E5-8377-AF51DD2A367D}"/>
                </a:ext>
              </a:extLst>
            </p:cNvPr>
            <p:cNvSpPr/>
            <p:nvPr/>
          </p:nvSpPr>
          <p:spPr>
            <a:xfrm>
              <a:off x="321350" y="791574"/>
              <a:ext cx="11980893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직사각형">
              <a:extLst>
                <a:ext uri="{FF2B5EF4-FFF2-40B4-BE49-F238E27FC236}">
                  <a16:creationId xmlns:a16="http://schemas.microsoft.com/office/drawing/2014/main" id="{7F3B913D-531F-3EC0-B670-9DE1FAF284C6}"/>
                </a:ext>
              </a:extLst>
            </p:cNvPr>
            <p:cNvSpPr/>
            <p:nvPr/>
          </p:nvSpPr>
          <p:spPr>
            <a:xfrm>
              <a:off x="321350" y="243702"/>
              <a:ext cx="2461606" cy="547872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lang="ko-KR" altLang="en-US" sz="2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모델</a:t>
              </a:r>
              <a:r>
                <a:rPr lang="en-US" altLang="ko-KR" sz="2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3. DM + CEM</a:t>
              </a:r>
              <a:endParaRPr sz="2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6D66B0B-33FF-A3C5-0F8A-67D066FB9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468" y="4869152"/>
            <a:ext cx="2406707" cy="15831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938E7C-8438-2C4A-2000-0D342ECFF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4836200"/>
            <a:ext cx="2494280" cy="16408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AD9BA6E-C6F7-21CA-3F63-F0CCBF72C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695" y="2291136"/>
            <a:ext cx="4878209" cy="25204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82">
            <a:extLst>
              <a:ext uri="{FF2B5EF4-FFF2-40B4-BE49-F238E27FC236}">
                <a16:creationId xmlns:a16="http://schemas.microsoft.com/office/drawing/2014/main" id="{8B8FD41E-25FC-0862-902A-BD41E2EB478C}"/>
              </a:ext>
            </a:extLst>
          </p:cNvPr>
          <p:cNvGrpSpPr/>
          <p:nvPr/>
        </p:nvGrpSpPr>
        <p:grpSpPr>
          <a:xfrm>
            <a:off x="959235" y="1092945"/>
            <a:ext cx="7954187" cy="2974127"/>
            <a:chOff x="1593569" y="2695946"/>
            <a:chExt cx="7954187" cy="297412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9F682A5-BE78-CF20-2472-121B973E2AF2}"/>
                </a:ext>
              </a:extLst>
            </p:cNvPr>
            <p:cNvGrpSpPr/>
            <p:nvPr/>
          </p:nvGrpSpPr>
          <p:grpSpPr>
            <a:xfrm>
              <a:off x="1593569" y="3202242"/>
              <a:ext cx="7954187" cy="2467831"/>
              <a:chOff x="91196" y="654185"/>
              <a:chExt cx="11923627" cy="4232750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DC87D240-7956-E9AD-A85E-A4F05D951E38}"/>
                  </a:ext>
                </a:extLst>
              </p:cNvPr>
              <p:cNvSpPr/>
              <p:nvPr/>
            </p:nvSpPr>
            <p:spPr>
              <a:xfrm>
                <a:off x="413150" y="2362248"/>
                <a:ext cx="216311" cy="92423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/>
                  <a:t>x</a:t>
                </a:r>
                <a:endParaRPr lang="ko-KR" altLang="en-US" sz="1050" dirty="0"/>
              </a:p>
            </p:txBody>
          </p:sp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2CB16236-9248-2D05-4898-857B9E46539E}"/>
                  </a:ext>
                </a:extLst>
              </p:cNvPr>
              <p:cNvSpPr/>
              <p:nvPr/>
            </p:nvSpPr>
            <p:spPr>
              <a:xfrm>
                <a:off x="413150" y="3399552"/>
                <a:ext cx="216311" cy="3662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/>
                  <a:t>u</a:t>
                </a:r>
                <a:endParaRPr lang="ko-KR" altLang="en-US" sz="1050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591116-CD7D-F56B-3481-C7BA5E5F8BDE}"/>
                  </a:ext>
                </a:extLst>
              </p:cNvPr>
              <p:cNvSpPr txBox="1"/>
              <p:nvPr/>
            </p:nvSpPr>
            <p:spPr>
              <a:xfrm>
                <a:off x="199352" y="3878826"/>
                <a:ext cx="869656" cy="47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dirty="0"/>
                  <a:t>input</a:t>
                </a:r>
                <a:endParaRPr lang="en-US" altLang="ko-KR" sz="10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08B94A-B92B-3ADC-063B-2D3B93462675}"/>
                  </a:ext>
                </a:extLst>
              </p:cNvPr>
              <p:cNvSpPr txBox="1"/>
              <p:nvPr/>
            </p:nvSpPr>
            <p:spPr>
              <a:xfrm>
                <a:off x="91197" y="2637421"/>
                <a:ext cx="216311" cy="47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dirty="0"/>
                  <a:t>6</a:t>
                </a:r>
                <a:endParaRPr lang="en-US" altLang="ko-KR" sz="10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433252-FC6B-6D74-2149-0A661E5D4FFA}"/>
                  </a:ext>
                </a:extLst>
              </p:cNvPr>
              <p:cNvSpPr txBox="1"/>
              <p:nvPr/>
            </p:nvSpPr>
            <p:spPr>
              <a:xfrm>
                <a:off x="91196" y="3391870"/>
                <a:ext cx="216311" cy="47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dirty="0"/>
                  <a:t>2</a:t>
                </a:r>
                <a:endParaRPr lang="en-US" altLang="ko-KR" sz="1000" dirty="0"/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C38F6566-D596-5154-17FD-ACDEA354C9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101" y="3153697"/>
                <a:ext cx="641611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431106A6-C9FD-1540-948E-1061771E7F78}"/>
                  </a:ext>
                </a:extLst>
              </p:cNvPr>
              <p:cNvSpPr/>
              <p:nvPr/>
            </p:nvSpPr>
            <p:spPr>
              <a:xfrm>
                <a:off x="1698664" y="2362248"/>
                <a:ext cx="216311" cy="14035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x</a:t>
                </a:r>
              </a:p>
              <a:p>
                <a:pPr algn="ctr"/>
                <a:r>
                  <a:rPr lang="en-US" altLang="ko-KR" sz="1050" dirty="0"/>
                  <a:t>u</a:t>
                </a:r>
              </a:p>
              <a:p>
                <a:pPr algn="ctr"/>
                <a:endParaRPr lang="ko-KR" altLang="en-US" sz="105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C7E06E-E67D-1D40-F96D-173157C41E3E}"/>
                  </a:ext>
                </a:extLst>
              </p:cNvPr>
              <p:cNvSpPr txBox="1"/>
              <p:nvPr/>
            </p:nvSpPr>
            <p:spPr>
              <a:xfrm>
                <a:off x="1270595" y="3874173"/>
                <a:ext cx="1090716" cy="47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dirty="0"/>
                  <a:t>torch.cat</a:t>
                </a:r>
                <a:endParaRPr lang="en-US" altLang="ko-KR" sz="10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493FF7-6036-F96F-DE7C-8107ED44247E}"/>
                  </a:ext>
                </a:extLst>
              </p:cNvPr>
              <p:cNvSpPr txBox="1"/>
              <p:nvPr/>
            </p:nvSpPr>
            <p:spPr>
              <a:xfrm>
                <a:off x="1382879" y="2942934"/>
                <a:ext cx="216311" cy="47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dirty="0"/>
                  <a:t>8</a:t>
                </a:r>
                <a:endParaRPr lang="en-US" altLang="ko-KR" sz="10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43F644-D2BC-6917-3F55-464E4CDA6700}"/>
                  </a:ext>
                </a:extLst>
              </p:cNvPr>
              <p:cNvSpPr txBox="1"/>
              <p:nvPr/>
            </p:nvSpPr>
            <p:spPr>
              <a:xfrm>
                <a:off x="1698664" y="1998242"/>
                <a:ext cx="216311" cy="47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dirty="0"/>
                  <a:t>1</a:t>
                </a:r>
                <a:endParaRPr lang="en-US" altLang="ko-KR" sz="10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FC9B79-8D23-155D-0F05-05693C601286}"/>
                  </a:ext>
                </a:extLst>
              </p:cNvPr>
              <p:cNvSpPr txBox="1"/>
              <p:nvPr/>
            </p:nvSpPr>
            <p:spPr>
              <a:xfrm>
                <a:off x="413150" y="1998242"/>
                <a:ext cx="216311" cy="47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dirty="0"/>
                  <a:t>1</a:t>
                </a:r>
                <a:endParaRPr lang="en-US" altLang="ko-KR" sz="1000" dirty="0"/>
              </a:p>
            </p:txBody>
          </p: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E5174784-280A-9CB5-0CCD-F4818FBD7C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462" y="3153696"/>
                <a:ext cx="64161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A59A67EE-49A6-7E9C-6BD8-D2C8BE922D04}"/>
                  </a:ext>
                </a:extLst>
              </p:cNvPr>
              <p:cNvSpPr/>
              <p:nvPr/>
            </p:nvSpPr>
            <p:spPr>
              <a:xfrm>
                <a:off x="2983752" y="2470669"/>
                <a:ext cx="515886" cy="14035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0</a:t>
                </a:r>
              </a:p>
              <a:p>
                <a:pPr algn="ctr"/>
                <a:r>
                  <a:rPr lang="en-US" altLang="ko-KR" sz="1100" dirty="0"/>
                  <a:t>0</a:t>
                </a:r>
              </a:p>
              <a:p>
                <a:pPr algn="ctr"/>
                <a:r>
                  <a:rPr lang="en-US" altLang="ko-KR" sz="1100" dirty="0"/>
                  <a:t>x’</a:t>
                </a:r>
              </a:p>
              <a:p>
                <a:pPr algn="ctr"/>
                <a:r>
                  <a:rPr lang="en-US" altLang="ko-KR" sz="1100" dirty="0"/>
                  <a:t>u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A4207F-23AD-1FED-E8E1-BE50EDA7DCE3}"/>
                  </a:ext>
                </a:extLst>
              </p:cNvPr>
              <p:cNvSpPr txBox="1"/>
              <p:nvPr/>
            </p:nvSpPr>
            <p:spPr>
              <a:xfrm>
                <a:off x="2053718" y="3985816"/>
                <a:ext cx="2246905" cy="752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800" dirty="0"/>
                  <a:t>Input </a:t>
                </a:r>
                <a:r>
                  <a:rPr lang="ko-KR" altLang="en-US" sz="800" dirty="0"/>
                  <a:t>에서</a:t>
                </a:r>
                <a:endParaRPr lang="en-US" altLang="ko-KR" sz="800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800" dirty="0"/>
                  <a:t>x, y </a:t>
                </a:r>
                <a:r>
                  <a:rPr lang="ko-KR" altLang="en-US" sz="800" dirty="0"/>
                  <a:t>좌표 정보 제거</a:t>
                </a:r>
                <a:endParaRPr lang="en-US" altLang="ko-KR" sz="800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98AF066-65A6-7C8A-0902-8CB45407F257}"/>
                  </a:ext>
                </a:extLst>
              </p:cNvPr>
              <p:cNvSpPr txBox="1"/>
              <p:nvPr/>
            </p:nvSpPr>
            <p:spPr>
              <a:xfrm>
                <a:off x="2728746" y="2952812"/>
                <a:ext cx="216311" cy="47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dirty="0"/>
                  <a:t>8</a:t>
                </a:r>
                <a:endParaRPr lang="en-US" altLang="ko-KR" sz="10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ABCCE0-183D-4BD8-1AC2-64EBF038C497}"/>
                  </a:ext>
                </a:extLst>
              </p:cNvPr>
              <p:cNvSpPr txBox="1"/>
              <p:nvPr/>
            </p:nvSpPr>
            <p:spPr>
              <a:xfrm>
                <a:off x="3044531" y="2008120"/>
                <a:ext cx="216311" cy="47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dirty="0"/>
                  <a:t>1</a:t>
                </a:r>
                <a:endParaRPr lang="en-US" altLang="ko-KR" sz="1000" dirty="0"/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DB43455F-B701-C5D7-9A5A-D3A3FBE7D51B}"/>
                  </a:ext>
                </a:extLst>
              </p:cNvPr>
              <p:cNvSpPr/>
              <p:nvPr/>
            </p:nvSpPr>
            <p:spPr>
              <a:xfrm>
                <a:off x="4596679" y="1056983"/>
                <a:ext cx="1205141" cy="1226441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A1</a:t>
                </a:r>
              </a:p>
              <a:p>
                <a:pPr algn="ctr"/>
                <a:endParaRPr lang="ko-KR" altLang="en-US" sz="105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6861BF-E20D-8B1A-84FB-3B9E993C1D2A}"/>
                  </a:ext>
                </a:extLst>
              </p:cNvPr>
              <p:cNvSpPr txBox="1"/>
              <p:nvPr/>
            </p:nvSpPr>
            <p:spPr>
              <a:xfrm>
                <a:off x="4037777" y="1483261"/>
                <a:ext cx="637562" cy="47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dirty="0"/>
                  <a:t>64</a:t>
                </a:r>
                <a:endParaRPr lang="en-US" altLang="ko-KR" sz="10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4CB7717-9419-A466-6F5D-385F3D998B90}"/>
                  </a:ext>
                </a:extLst>
              </p:cNvPr>
              <p:cNvSpPr txBox="1"/>
              <p:nvPr/>
            </p:nvSpPr>
            <p:spPr>
              <a:xfrm>
                <a:off x="5091093" y="683098"/>
                <a:ext cx="216311" cy="47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dirty="0"/>
                  <a:t>8</a:t>
                </a:r>
                <a:endParaRPr lang="en-US" altLang="ko-KR" sz="1000" dirty="0"/>
              </a:p>
            </p:txBody>
          </p: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9013D932-E5A2-23D5-2A9D-0C64D9FE73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8160" y="2195063"/>
                <a:ext cx="846730" cy="968513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68413F7B-8FE6-781F-6575-7D89754B2803}"/>
                  </a:ext>
                </a:extLst>
              </p:cNvPr>
              <p:cNvSpPr/>
              <p:nvPr/>
            </p:nvSpPr>
            <p:spPr>
              <a:xfrm>
                <a:off x="7218548" y="1056981"/>
                <a:ext cx="1205141" cy="1226441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A2</a:t>
                </a:r>
              </a:p>
              <a:p>
                <a:pPr algn="ctr"/>
                <a:endParaRPr lang="ko-KR" altLang="en-US" sz="1050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15CA00-3E8D-257F-3541-C00A7B9D2117}"/>
                  </a:ext>
                </a:extLst>
              </p:cNvPr>
              <p:cNvSpPr txBox="1"/>
              <p:nvPr/>
            </p:nvSpPr>
            <p:spPr>
              <a:xfrm>
                <a:off x="6692125" y="1483257"/>
                <a:ext cx="605081" cy="47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dirty="0"/>
                  <a:t>36</a:t>
                </a:r>
                <a:endParaRPr lang="en-US" altLang="ko-KR" sz="10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C4EC8BC-ACA0-50BB-7308-1E010D861194}"/>
                  </a:ext>
                </a:extLst>
              </p:cNvPr>
              <p:cNvSpPr txBox="1"/>
              <p:nvPr/>
            </p:nvSpPr>
            <p:spPr>
              <a:xfrm>
                <a:off x="7563283" y="654185"/>
                <a:ext cx="612295" cy="47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dirty="0"/>
                  <a:t>64</a:t>
                </a:r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89977D28-5681-D9BE-82D2-C793FAE0710D}"/>
                  </a:ext>
                </a:extLst>
              </p:cNvPr>
              <p:cNvSpPr/>
              <p:nvPr/>
            </p:nvSpPr>
            <p:spPr>
              <a:xfrm>
                <a:off x="4569198" y="3660494"/>
                <a:ext cx="1205141" cy="1226441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B1</a:t>
                </a:r>
              </a:p>
              <a:p>
                <a:pPr algn="ctr"/>
                <a:endParaRPr lang="ko-KR" altLang="en-US" sz="1050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3896DBF-65B9-FE7F-A10B-D853B4968272}"/>
                  </a:ext>
                </a:extLst>
              </p:cNvPr>
              <p:cNvSpPr txBox="1"/>
              <p:nvPr/>
            </p:nvSpPr>
            <p:spPr>
              <a:xfrm>
                <a:off x="3957498" y="4086771"/>
                <a:ext cx="690359" cy="47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dirty="0"/>
                  <a:t>64</a:t>
                </a:r>
                <a:endParaRPr lang="en-US" altLang="ko-KR" sz="1000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B1F62B2-99F6-D3CE-5600-72858AB38D13}"/>
                  </a:ext>
                </a:extLst>
              </p:cNvPr>
              <p:cNvSpPr txBox="1"/>
              <p:nvPr/>
            </p:nvSpPr>
            <p:spPr>
              <a:xfrm>
                <a:off x="5063612" y="3286608"/>
                <a:ext cx="216311" cy="47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dirty="0"/>
                  <a:t>8</a:t>
                </a:r>
                <a:endParaRPr lang="en-US" altLang="ko-KR" sz="1000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A20B0320-0AB8-D5E6-8058-6C77C9E100F9}"/>
                  </a:ext>
                </a:extLst>
              </p:cNvPr>
              <p:cNvSpPr/>
              <p:nvPr/>
            </p:nvSpPr>
            <p:spPr>
              <a:xfrm>
                <a:off x="7191067" y="3660492"/>
                <a:ext cx="1205141" cy="1226441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B2</a:t>
                </a:r>
              </a:p>
              <a:p>
                <a:pPr algn="ctr"/>
                <a:endParaRPr lang="ko-KR" altLang="en-US" sz="1050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9EAD569-CFB2-774D-656D-465D6AEA8B69}"/>
                  </a:ext>
                </a:extLst>
              </p:cNvPr>
              <p:cNvSpPr txBox="1"/>
              <p:nvPr/>
            </p:nvSpPr>
            <p:spPr>
              <a:xfrm>
                <a:off x="6715470" y="4086770"/>
                <a:ext cx="554256" cy="47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dirty="0"/>
                  <a:t>12</a:t>
                </a:r>
                <a:endParaRPr lang="en-US" altLang="ko-KR" sz="1000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C42DE50-A585-38E5-0E0B-C5EA9BB7E2FA}"/>
                  </a:ext>
                </a:extLst>
              </p:cNvPr>
              <p:cNvSpPr txBox="1"/>
              <p:nvPr/>
            </p:nvSpPr>
            <p:spPr>
              <a:xfrm>
                <a:off x="7523518" y="3260821"/>
                <a:ext cx="643903" cy="47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dirty="0"/>
                  <a:t>64</a:t>
                </a:r>
                <a:endParaRPr lang="en-US" altLang="ko-KR" sz="1000" dirty="0"/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650069BA-0086-72FF-0D2E-7BF353183036}"/>
                  </a:ext>
                </a:extLst>
              </p:cNvPr>
              <p:cNvCxnSpPr>
                <a:cxnSpLocks/>
                <a:endCxn id="43" idx="0"/>
              </p:cNvCxnSpPr>
              <p:nvPr/>
            </p:nvCxnSpPr>
            <p:spPr>
              <a:xfrm>
                <a:off x="3593912" y="3163576"/>
                <a:ext cx="708766" cy="923196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D50F1DFE-27E6-2EAD-0DD4-C9169A26F1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4561" y="1703486"/>
                <a:ext cx="769233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9B1C7EA-B89C-623F-CBB2-CD3FB26F3187}"/>
                  </a:ext>
                </a:extLst>
              </p:cNvPr>
              <p:cNvSpPr txBox="1"/>
              <p:nvPr/>
            </p:nvSpPr>
            <p:spPr>
              <a:xfrm>
                <a:off x="5971636" y="1250063"/>
                <a:ext cx="879638" cy="47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dirty="0"/>
                  <a:t>ReLU</a:t>
                </a:r>
                <a:endParaRPr lang="en-US" altLang="ko-KR" sz="1000" dirty="0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BAB9A7FC-3994-64A1-C01D-890EC8BD96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5025" y="4296011"/>
                <a:ext cx="769233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6D43B14-DD84-8C2E-AB99-9DA85CBE5705}"/>
                  </a:ext>
                </a:extLst>
              </p:cNvPr>
              <p:cNvSpPr txBox="1"/>
              <p:nvPr/>
            </p:nvSpPr>
            <p:spPr>
              <a:xfrm>
                <a:off x="5918645" y="3837763"/>
                <a:ext cx="885245" cy="47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dirty="0"/>
                  <a:t>ReLU</a:t>
                </a:r>
                <a:endParaRPr lang="en-US" altLang="ko-KR" sz="1000" dirty="0"/>
              </a:p>
            </p:txBody>
          </p: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2D426D23-DE2D-1DFF-6E38-F66B4ADE63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46917" y="1716862"/>
                <a:ext cx="100836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3BDD547-48E3-9B45-D4CD-F7B201AC293C}"/>
                  </a:ext>
                </a:extLst>
              </p:cNvPr>
              <p:cNvSpPr txBox="1"/>
              <p:nvPr/>
            </p:nvSpPr>
            <p:spPr>
              <a:xfrm>
                <a:off x="8483529" y="1329600"/>
                <a:ext cx="1285512" cy="826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dirty="0"/>
                  <a:t>Reshape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900" dirty="0"/>
                  <a:t>(1, 6, 6)</a:t>
                </a:r>
                <a:endParaRPr lang="en-US" altLang="ko-KR" sz="1000" dirty="0"/>
              </a:p>
            </p:txBody>
          </p: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2F5B4CEE-0D6E-DB5A-D046-31DE8853E6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9603" y="4334747"/>
                <a:ext cx="100836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097F09B-6910-64B6-D0D4-C0ED0474E8F9}"/>
                  </a:ext>
                </a:extLst>
              </p:cNvPr>
              <p:cNvSpPr txBox="1"/>
              <p:nvPr/>
            </p:nvSpPr>
            <p:spPr>
              <a:xfrm>
                <a:off x="8494695" y="3947486"/>
                <a:ext cx="1237030" cy="826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dirty="0"/>
                  <a:t>Reshape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900" dirty="0"/>
                  <a:t>(1, 6, 2)</a:t>
                </a:r>
                <a:endParaRPr lang="en-US" altLang="ko-KR" sz="1000" dirty="0"/>
              </a:p>
            </p:txBody>
          </p:sp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CA5DDC48-1B8D-7E28-E44F-52F2A4195D06}"/>
                  </a:ext>
                </a:extLst>
              </p:cNvPr>
              <p:cNvSpPr/>
              <p:nvPr/>
            </p:nvSpPr>
            <p:spPr>
              <a:xfrm>
                <a:off x="10118522" y="1227993"/>
                <a:ext cx="216311" cy="92423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/>
                  <a:t>x</a:t>
                </a:r>
                <a:endParaRPr lang="ko-KR" altLang="en-US" sz="1050" dirty="0"/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CD297C12-8C10-930F-1D52-5B56F86F794C}"/>
                  </a:ext>
                </a:extLst>
              </p:cNvPr>
              <p:cNvSpPr/>
              <p:nvPr/>
            </p:nvSpPr>
            <p:spPr>
              <a:xfrm>
                <a:off x="10107710" y="4151645"/>
                <a:ext cx="216311" cy="3662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/>
                  <a:t>u</a:t>
                </a:r>
                <a:endParaRPr lang="ko-KR" altLang="en-US" sz="105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E87DADE-BA4E-E8CB-2FFE-FB6FCDA11259}"/>
                      </a:ext>
                    </a:extLst>
                  </p:cNvPr>
                  <p:cNvSpPr txBox="1"/>
                  <p:nvPr/>
                </p:nvSpPr>
                <p:spPr>
                  <a:xfrm>
                    <a:off x="11370919" y="2667192"/>
                    <a:ext cx="643904" cy="9101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oMath>
                      </m:oMathPara>
                    </a14:m>
                    <a:endParaRPr lang="en-US" altLang="ko-KR" sz="10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E87DADE-BA4E-E8CB-2FFE-FB6FCDA112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70919" y="2667192"/>
                    <a:ext cx="643904" cy="91016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CCC6F35-DFE0-6E97-B317-D120D06A26C1}"/>
                  </a:ext>
                </a:extLst>
              </p:cNvPr>
              <p:cNvSpPr txBox="1"/>
              <p:nvPr/>
            </p:nvSpPr>
            <p:spPr>
              <a:xfrm>
                <a:off x="9796569" y="1503165"/>
                <a:ext cx="216310" cy="47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dirty="0"/>
                  <a:t>6</a:t>
                </a:r>
                <a:endParaRPr lang="en-US" altLang="ko-KR" sz="1000" dirty="0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90E2FA-7DCD-84E6-4917-9977B3924E4C}"/>
                  </a:ext>
                </a:extLst>
              </p:cNvPr>
              <p:cNvSpPr txBox="1"/>
              <p:nvPr/>
            </p:nvSpPr>
            <p:spPr>
              <a:xfrm>
                <a:off x="9785757" y="4143964"/>
                <a:ext cx="216311" cy="47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dirty="0"/>
                  <a:t>2</a:t>
                </a:r>
                <a:endParaRPr lang="en-US" altLang="ko-KR" sz="1000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A29866E-E964-F5B4-A896-4F2A780E446E}"/>
                  </a:ext>
                </a:extLst>
              </p:cNvPr>
              <p:cNvSpPr txBox="1"/>
              <p:nvPr/>
            </p:nvSpPr>
            <p:spPr>
              <a:xfrm>
                <a:off x="10113526" y="870039"/>
                <a:ext cx="216311" cy="47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dirty="0"/>
                  <a:t>1</a:t>
                </a:r>
                <a:endParaRPr lang="en-US" altLang="ko-KR" sz="1000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134BDD8-5DA1-29C0-C85F-8FCB5DDFB21C}"/>
                  </a:ext>
                </a:extLst>
              </p:cNvPr>
              <p:cNvSpPr txBox="1"/>
              <p:nvPr/>
            </p:nvSpPr>
            <p:spPr>
              <a:xfrm>
                <a:off x="10091042" y="3760543"/>
                <a:ext cx="216311" cy="47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dirty="0"/>
                  <a:t>1</a:t>
                </a:r>
                <a:endParaRPr lang="en-US" altLang="ko-KR" sz="1000" dirty="0"/>
              </a:p>
            </p:txBody>
          </p: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610007D1-CE82-C876-8541-E1A99AE9EA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40475" y="1759924"/>
                <a:ext cx="373665" cy="1118181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화살표 연결선 75">
                <a:extLst>
                  <a:ext uri="{FF2B5EF4-FFF2-40B4-BE49-F238E27FC236}">
                    <a16:creationId xmlns:a16="http://schemas.microsoft.com/office/drawing/2014/main" id="{835D3B06-D039-4F6C-7202-93D68A23B8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85876" y="3326698"/>
                <a:ext cx="428264" cy="1043765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FB5D09-353A-9675-1A03-F6FE4D80FE42}"/>
                  </a:ext>
                </a:extLst>
              </p:cNvPr>
              <p:cNvSpPr/>
              <p:nvPr/>
            </p:nvSpPr>
            <p:spPr>
              <a:xfrm>
                <a:off x="10627307" y="2886936"/>
                <a:ext cx="373626" cy="3738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/>
                  <a:t>+</a:t>
                </a:r>
                <a:endParaRPr lang="ko-KR" altLang="en-US" sz="1050" dirty="0"/>
              </a:p>
            </p:txBody>
          </p:sp>
          <p:cxnSp>
            <p:nvCxnSpPr>
              <p:cNvPr id="86" name="직선 화살표 연결선 85">
                <a:extLst>
                  <a:ext uri="{FF2B5EF4-FFF2-40B4-BE49-F238E27FC236}">
                    <a16:creationId xmlns:a16="http://schemas.microsoft.com/office/drawing/2014/main" id="{E8306E66-D91A-2C93-E421-E354F61839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58603" y="3103644"/>
                <a:ext cx="398294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2E3C3DA-29F2-C150-ABC7-70FCA72EB196}"/>
                  </a:ext>
                </a:extLst>
              </p:cNvPr>
              <p:cNvSpPr txBox="1"/>
              <p:nvPr/>
            </p:nvSpPr>
            <p:spPr>
              <a:xfrm>
                <a:off x="10577567" y="1988363"/>
                <a:ext cx="1088026" cy="47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dirty="0"/>
                  <a:t>(1, 6, 1)</a:t>
                </a:r>
                <a:endParaRPr lang="en-US" altLang="ko-KR" sz="1000" dirty="0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B1A5311-E4C5-891B-C377-67FA9C379F4C}"/>
                  </a:ext>
                </a:extLst>
              </p:cNvPr>
              <p:cNvSpPr txBox="1"/>
              <p:nvPr/>
            </p:nvSpPr>
            <p:spPr>
              <a:xfrm>
                <a:off x="10577565" y="3672463"/>
                <a:ext cx="1039470" cy="47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dirty="0"/>
                  <a:t>(1, 6, 1)</a:t>
                </a:r>
                <a:endParaRPr lang="en-US" altLang="ko-KR" sz="1000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9C9D995-47F4-A3F5-0703-06170A126B4F}"/>
                </a:ext>
              </a:extLst>
            </p:cNvPr>
            <p:cNvSpPr txBox="1"/>
            <p:nvPr/>
          </p:nvSpPr>
          <p:spPr>
            <a:xfrm>
              <a:off x="3705597" y="2695946"/>
              <a:ext cx="4758502" cy="4261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&lt;DynamicsModel()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내부 데이터 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flow chart&gt;</a:t>
              </a: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0FD4728-2984-1178-0110-4ED86BB4BE12}"/>
              </a:ext>
            </a:extLst>
          </p:cNvPr>
          <p:cNvGrpSpPr/>
          <p:nvPr/>
        </p:nvGrpSpPr>
        <p:grpSpPr>
          <a:xfrm>
            <a:off x="1054039" y="4692903"/>
            <a:ext cx="7955814" cy="2038678"/>
            <a:chOff x="2051060" y="840692"/>
            <a:chExt cx="7955814" cy="203867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7BF7726-EB74-E96C-E002-1B50276567A0}"/>
                </a:ext>
              </a:extLst>
            </p:cNvPr>
            <p:cNvGrpSpPr/>
            <p:nvPr/>
          </p:nvGrpSpPr>
          <p:grpSpPr>
            <a:xfrm>
              <a:off x="2051060" y="1198727"/>
              <a:ext cx="7955814" cy="1680643"/>
              <a:chOff x="1356756" y="2315878"/>
              <a:chExt cx="11652891" cy="2777728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77471251-6CE7-BD1F-727F-91356E08DEB7}"/>
                  </a:ext>
                </a:extLst>
              </p:cNvPr>
              <p:cNvSpPr/>
              <p:nvPr/>
            </p:nvSpPr>
            <p:spPr>
              <a:xfrm>
                <a:off x="1678710" y="2567731"/>
                <a:ext cx="216311" cy="92423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x</a:t>
                </a:r>
                <a:endParaRPr lang="ko-KR" altLang="en-US" sz="1200" dirty="0"/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B378EA20-C904-88A1-9FDF-95D9267AF8EB}"/>
                  </a:ext>
                </a:extLst>
              </p:cNvPr>
              <p:cNvSpPr/>
              <p:nvPr/>
            </p:nvSpPr>
            <p:spPr>
              <a:xfrm>
                <a:off x="1678710" y="3605035"/>
                <a:ext cx="216311" cy="3662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u</a:t>
                </a:r>
                <a:endParaRPr lang="ko-KR" altLang="en-US" sz="1200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8B073D2-5B78-6014-92DF-11B028D51C36}"/>
                  </a:ext>
                </a:extLst>
              </p:cNvPr>
              <p:cNvSpPr txBox="1"/>
              <p:nvPr/>
            </p:nvSpPr>
            <p:spPr>
              <a:xfrm>
                <a:off x="1464914" y="4084310"/>
                <a:ext cx="758879" cy="503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dirty="0"/>
                  <a:t>input</a:t>
                </a:r>
                <a:endParaRPr lang="en-US" altLang="ko-KR" sz="1100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47D621E-C49D-CF6C-4239-7C8BDA204DB7}"/>
                  </a:ext>
                </a:extLst>
              </p:cNvPr>
              <p:cNvSpPr txBox="1"/>
              <p:nvPr/>
            </p:nvSpPr>
            <p:spPr>
              <a:xfrm>
                <a:off x="1356758" y="2842904"/>
                <a:ext cx="216310" cy="561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dirty="0"/>
                  <a:t>6</a:t>
                </a:r>
                <a:endParaRPr lang="en-US" altLang="ko-KR" sz="1100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1A716EE-8B51-EAF8-FC77-0BCDC01FB479}"/>
                  </a:ext>
                </a:extLst>
              </p:cNvPr>
              <p:cNvSpPr txBox="1"/>
              <p:nvPr/>
            </p:nvSpPr>
            <p:spPr>
              <a:xfrm>
                <a:off x="1356756" y="3597353"/>
                <a:ext cx="216310" cy="561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dirty="0"/>
                  <a:t>2</a:t>
                </a:r>
                <a:endParaRPr lang="en-US" altLang="ko-KR" sz="1100" dirty="0"/>
              </a:p>
            </p:txBody>
          </p: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EA73648A-FAC4-4C68-F0BD-7E51FFA891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0661" y="3359180"/>
                <a:ext cx="641611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8F9CE84A-1F55-D815-95FA-51BE861D7953}"/>
                  </a:ext>
                </a:extLst>
              </p:cNvPr>
              <p:cNvSpPr/>
              <p:nvPr/>
            </p:nvSpPr>
            <p:spPr>
              <a:xfrm>
                <a:off x="2964224" y="2567731"/>
                <a:ext cx="216311" cy="14035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200" dirty="0"/>
              </a:p>
              <a:p>
                <a:pPr algn="ctr"/>
                <a:r>
                  <a:rPr lang="en-US" altLang="ko-KR" sz="1200" dirty="0"/>
                  <a:t>x</a:t>
                </a:r>
              </a:p>
              <a:p>
                <a:pPr algn="ctr"/>
                <a:r>
                  <a:rPr lang="en-US" altLang="ko-KR" sz="1200" dirty="0"/>
                  <a:t>u</a:t>
                </a:r>
              </a:p>
              <a:p>
                <a:pPr algn="ctr"/>
                <a:endParaRPr lang="ko-KR" altLang="en-US" sz="1200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12C8D23-B23C-106E-7329-E8B9FEA915B2}"/>
                  </a:ext>
                </a:extLst>
              </p:cNvPr>
              <p:cNvSpPr txBox="1"/>
              <p:nvPr/>
            </p:nvSpPr>
            <p:spPr>
              <a:xfrm>
                <a:off x="2642272" y="4079653"/>
                <a:ext cx="1022556" cy="1013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dirty="0"/>
                  <a:t>torch.cat</a:t>
                </a:r>
                <a:endParaRPr lang="en-US" altLang="ko-KR" sz="1100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99C0D9-3293-25C0-5F77-A5FF39C8A834}"/>
                  </a:ext>
                </a:extLst>
              </p:cNvPr>
              <p:cNvSpPr txBox="1"/>
              <p:nvPr/>
            </p:nvSpPr>
            <p:spPr>
              <a:xfrm>
                <a:off x="2648441" y="3148418"/>
                <a:ext cx="216310" cy="561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dirty="0"/>
                  <a:t>8</a:t>
                </a:r>
                <a:endParaRPr lang="en-US" altLang="ko-KR" sz="1100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D2A8DB4-9229-FFD5-170B-7DF88105613F}"/>
                  </a:ext>
                </a:extLst>
              </p:cNvPr>
              <p:cNvSpPr txBox="1"/>
              <p:nvPr/>
            </p:nvSpPr>
            <p:spPr>
              <a:xfrm>
                <a:off x="10050961" y="2496385"/>
                <a:ext cx="216310" cy="561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dirty="0"/>
                  <a:t>1</a:t>
                </a:r>
                <a:endParaRPr lang="en-US" altLang="ko-KR" sz="1100" dirty="0"/>
              </a:p>
            </p:txBody>
          </p: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2527C72C-E6CD-F3C7-5F86-DD9EB86346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6528" y="3369059"/>
                <a:ext cx="641611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DB38B476-83D3-D049-2B06-4DF06448306A}"/>
                  </a:ext>
                </a:extLst>
              </p:cNvPr>
              <p:cNvSpPr/>
              <p:nvPr/>
            </p:nvSpPr>
            <p:spPr>
              <a:xfrm>
                <a:off x="4400703" y="2744792"/>
                <a:ext cx="1205142" cy="1226442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200" dirty="0"/>
              </a:p>
              <a:p>
                <a:pPr algn="ctr"/>
                <a:r>
                  <a:rPr lang="en-US" altLang="ko-KR" sz="1200" dirty="0"/>
                  <a:t>C1</a:t>
                </a:r>
              </a:p>
              <a:p>
                <a:pPr algn="ctr"/>
                <a:endParaRPr lang="ko-KR" altLang="en-US" sz="1200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8C6CB30-4B30-221C-BC7F-E9A8C95AF9ED}"/>
                  </a:ext>
                </a:extLst>
              </p:cNvPr>
              <p:cNvSpPr txBox="1"/>
              <p:nvPr/>
            </p:nvSpPr>
            <p:spPr>
              <a:xfrm>
                <a:off x="3962789" y="3171071"/>
                <a:ext cx="516569" cy="503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dirty="0"/>
                  <a:t>64</a:t>
                </a:r>
                <a:endParaRPr lang="en-US" altLang="ko-KR" sz="11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F1E4496-57A0-5AA8-702E-97A91F140E5E}"/>
                  </a:ext>
                </a:extLst>
              </p:cNvPr>
              <p:cNvSpPr txBox="1"/>
              <p:nvPr/>
            </p:nvSpPr>
            <p:spPr>
              <a:xfrm>
                <a:off x="4895116" y="2370909"/>
                <a:ext cx="216310" cy="561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dirty="0"/>
                  <a:t>8</a:t>
                </a:r>
                <a:endParaRPr lang="en-US" altLang="ko-KR" sz="1100" dirty="0"/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BAC655C9-3DFC-8CA8-589A-DABA5B333C99}"/>
                  </a:ext>
                </a:extLst>
              </p:cNvPr>
              <p:cNvSpPr/>
              <p:nvPr/>
            </p:nvSpPr>
            <p:spPr>
              <a:xfrm>
                <a:off x="7022571" y="2744792"/>
                <a:ext cx="1205141" cy="1226441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200" dirty="0"/>
              </a:p>
              <a:p>
                <a:pPr algn="ctr"/>
                <a:r>
                  <a:rPr lang="en-US" altLang="ko-KR" sz="1200" dirty="0"/>
                  <a:t>C2</a:t>
                </a:r>
              </a:p>
              <a:p>
                <a:pPr algn="ctr"/>
                <a:endParaRPr lang="ko-KR" altLang="en-US" sz="12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6D43618-F255-BB9B-2E7E-C7F2A5D22BDB}"/>
                  </a:ext>
                </a:extLst>
              </p:cNvPr>
              <p:cNvSpPr txBox="1"/>
              <p:nvPr/>
            </p:nvSpPr>
            <p:spPr>
              <a:xfrm>
                <a:off x="6724609" y="3190979"/>
                <a:ext cx="445930" cy="561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dirty="0"/>
                  <a:t>6</a:t>
                </a:r>
                <a:endParaRPr lang="en-US" altLang="ko-KR" sz="11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704290A-D10C-0CBB-A1C3-FCA9465AF2A8}"/>
                  </a:ext>
                </a:extLst>
              </p:cNvPr>
              <p:cNvSpPr txBox="1"/>
              <p:nvPr/>
            </p:nvSpPr>
            <p:spPr>
              <a:xfrm>
                <a:off x="7389610" y="2315878"/>
                <a:ext cx="615451" cy="503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dirty="0"/>
                  <a:t>64</a:t>
                </a:r>
              </a:p>
            </p:txBody>
          </p: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3B60482B-71C1-9B97-89D5-AF20D1CF47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8584" y="3391297"/>
                <a:ext cx="769233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7F4800E-06A6-B31A-DC23-00D185F14257}"/>
                  </a:ext>
                </a:extLst>
              </p:cNvPr>
              <p:cNvSpPr txBox="1"/>
              <p:nvPr/>
            </p:nvSpPr>
            <p:spPr>
              <a:xfrm>
                <a:off x="5855727" y="2939125"/>
                <a:ext cx="838416" cy="503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dirty="0"/>
                  <a:t>ReLU</a:t>
                </a:r>
                <a:endParaRPr lang="en-US" altLang="ko-KR" sz="1100" dirty="0"/>
              </a:p>
            </p:txBody>
          </p: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6CF22FFE-B87A-B385-C7F2-D9B44963D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7724" y="3377920"/>
                <a:ext cx="769233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1D49673B-A09B-4CA6-C7A2-E621C49F0E3D}"/>
                  </a:ext>
                </a:extLst>
              </p:cNvPr>
              <p:cNvSpPr/>
              <p:nvPr/>
            </p:nvSpPr>
            <p:spPr>
              <a:xfrm>
                <a:off x="9420799" y="2929180"/>
                <a:ext cx="1542948" cy="92423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X’</a:t>
                </a:r>
                <a:endParaRPr lang="ko-KR" altLang="en-US" sz="1200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03FF1E7-B89A-D0F3-4892-2EF48E7C0214}"/>
                  </a:ext>
                </a:extLst>
              </p:cNvPr>
              <p:cNvSpPr txBox="1"/>
              <p:nvPr/>
            </p:nvSpPr>
            <p:spPr>
              <a:xfrm>
                <a:off x="9106177" y="3118076"/>
                <a:ext cx="216310" cy="561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dirty="0"/>
                  <a:t>6</a:t>
                </a:r>
                <a:endParaRPr lang="en-US" altLang="ko-KR" sz="1100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A1EF074-0893-65F8-86EB-94CA13BBB0F6}"/>
                  </a:ext>
                </a:extLst>
              </p:cNvPr>
              <p:cNvSpPr txBox="1"/>
              <p:nvPr/>
            </p:nvSpPr>
            <p:spPr>
              <a:xfrm>
                <a:off x="11730913" y="2905863"/>
                <a:ext cx="1278734" cy="904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050" dirty="0"/>
                  <a:t>Output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050" dirty="0"/>
                  <a:t>=next state</a:t>
                </a:r>
                <a:endParaRPr lang="en-US" altLang="ko-KR" sz="1100" dirty="0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C570D69-C34A-1182-447C-929B2F1EA2FB}"/>
                </a:ext>
              </a:extLst>
            </p:cNvPr>
            <p:cNvSpPr txBox="1"/>
            <p:nvPr/>
          </p:nvSpPr>
          <p:spPr>
            <a:xfrm>
              <a:off x="3596392" y="840692"/>
              <a:ext cx="4758502" cy="4261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&lt;JustModel()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내부 데이터 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flow chart&gt;</a:t>
              </a: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92D1E7C-987C-EE36-3839-1257F146860F}"/>
              </a:ext>
            </a:extLst>
          </p:cNvPr>
          <p:cNvCxnSpPr/>
          <p:nvPr/>
        </p:nvCxnSpPr>
        <p:spPr>
          <a:xfrm>
            <a:off x="838200" y="4343400"/>
            <a:ext cx="10363200" cy="7620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2FD7FE7C-2783-D816-2E63-22DCD384CED5}"/>
              </a:ext>
            </a:extLst>
          </p:cNvPr>
          <p:cNvGrpSpPr/>
          <p:nvPr/>
        </p:nvGrpSpPr>
        <p:grpSpPr>
          <a:xfrm>
            <a:off x="9154124" y="1775262"/>
            <a:ext cx="2611809" cy="1110127"/>
            <a:chOff x="9785641" y="2317112"/>
            <a:chExt cx="2611809" cy="11101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9A32B82-7FC8-66EF-9EB9-BDA22E344A5A}"/>
                    </a:ext>
                  </a:extLst>
                </p:cNvPr>
                <p:cNvSpPr txBox="1"/>
                <p:nvPr/>
              </p:nvSpPr>
              <p:spPr>
                <a:xfrm>
                  <a:off x="9785641" y="2317112"/>
                  <a:ext cx="96590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9A32B82-7FC8-66EF-9EB9-BDA22E344A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5641" y="2317112"/>
                  <a:ext cx="965905" cy="215444"/>
                </a:xfrm>
                <a:prstGeom prst="rect">
                  <a:avLst/>
                </a:prstGeom>
                <a:blipFill>
                  <a:blip r:embed="rId3"/>
                  <a:stretch>
                    <a:fillRect l="-1899" r="-2532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B62AC02-532F-9239-D365-F6CDEFA945E8}"/>
                    </a:ext>
                  </a:extLst>
                </p:cNvPr>
                <p:cNvSpPr txBox="1"/>
                <p:nvPr/>
              </p:nvSpPr>
              <p:spPr>
                <a:xfrm>
                  <a:off x="10052220" y="2619958"/>
                  <a:ext cx="1005212" cy="4090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B62AC02-532F-9239-D365-F6CDEFA945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2220" y="2619958"/>
                  <a:ext cx="1005212" cy="409023"/>
                </a:xfrm>
                <a:prstGeom prst="rect">
                  <a:avLst/>
                </a:prstGeom>
                <a:blipFill>
                  <a:blip r:embed="rId4"/>
                  <a:stretch>
                    <a:fillRect l="-606" t="-1493" r="-3030" b="-134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5EBBBB2-EB5F-7401-5E12-6F69BA36E31A}"/>
                    </a:ext>
                  </a:extLst>
                </p:cNvPr>
                <p:cNvSpPr txBox="1"/>
                <p:nvPr/>
              </p:nvSpPr>
              <p:spPr>
                <a:xfrm>
                  <a:off x="10046678" y="3211795"/>
                  <a:ext cx="235077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ko-KR" sz="1400" b="0" i="0" smtClean="0">
                            <a:latin typeface="Cambria Math" panose="02040503050406030204" pitchFamily="18" charset="0"/>
                          </a:rPr>
                          <m:t>dt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5EBBBB2-EB5F-7401-5E12-6F69BA36E3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6678" y="3211795"/>
                  <a:ext cx="2350772" cy="215444"/>
                </a:xfrm>
                <a:prstGeom prst="rect">
                  <a:avLst/>
                </a:prstGeom>
                <a:blipFill>
                  <a:blip r:embed="rId5"/>
                  <a:stretch>
                    <a:fillRect r="-1295" b="-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881F670B-B9B0-9B1B-5DA6-44FAB20F0366}"/>
              </a:ext>
            </a:extLst>
          </p:cNvPr>
          <p:cNvSpPr txBox="1"/>
          <p:nvPr/>
        </p:nvSpPr>
        <p:spPr>
          <a:xfrm>
            <a:off x="9004828" y="1237600"/>
            <a:ext cx="2608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모델을 통해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dx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계산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AutoNum type="arabicParenR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Next step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도출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C6C7304-B7F7-4FEA-C1BE-41874BFDA7E3}"/>
              </a:ext>
            </a:extLst>
          </p:cNvPr>
          <p:cNvSpPr/>
          <p:nvPr/>
        </p:nvSpPr>
        <p:spPr>
          <a:xfrm>
            <a:off x="8967342" y="1047206"/>
            <a:ext cx="2875387" cy="199101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1537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120" y="243840"/>
            <a:ext cx="2458720" cy="548640"/>
          </a:xfrm>
          <a:custGeom>
            <a:avLst/>
            <a:gdLst/>
            <a:ahLst/>
            <a:cxnLst/>
            <a:rect l="l" t="t" r="r" b="b"/>
            <a:pathLst>
              <a:path w="2458720" h="548640">
                <a:moveTo>
                  <a:pt x="2458720" y="0"/>
                </a:moveTo>
                <a:lnTo>
                  <a:pt x="0" y="0"/>
                </a:lnTo>
                <a:lnTo>
                  <a:pt x="0" y="548640"/>
                </a:lnTo>
                <a:lnTo>
                  <a:pt x="2458720" y="548640"/>
                </a:lnTo>
                <a:lnTo>
                  <a:pt x="2458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모델3. DM + CEM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000" y="1143000"/>
            <a:ext cx="3423920" cy="400751"/>
          </a:xfrm>
          <a:prstGeom prst="rect">
            <a:avLst/>
          </a:prstGeom>
          <a:solidFill>
            <a:srgbClr val="000000">
              <a:alpha val="63920"/>
            </a:srgbClr>
          </a:solidFill>
        </p:spPr>
        <p:txBody>
          <a:bodyPr vert="horz" wrap="square" lIns="0" tIns="31115" rIns="0" bIns="0" rtlCol="0">
            <a:spAutoFit/>
          </a:bodyPr>
          <a:lstStyle/>
          <a:p>
            <a:pPr marL="480695">
              <a:lnSpc>
                <a:spcPct val="100000"/>
              </a:lnSpc>
              <a:spcBef>
                <a:spcPts val="245"/>
              </a:spcBef>
            </a:pPr>
            <a:r>
              <a:rPr sz="24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No LTI Dynamics</a:t>
            </a:r>
            <a:endParaRPr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6545" y="3655278"/>
            <a:ext cx="4318365" cy="27595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76628" y="1819211"/>
            <a:ext cx="9191372" cy="760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b="1" dirty="0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제어 이론의 LTI system 에 기초하지 않은 </a:t>
            </a:r>
            <a:r>
              <a:rPr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임의로 지정한 신경망 모델로 dynamics model 구현</a:t>
            </a:r>
            <a:endParaRPr sz="185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결과 ) </a:t>
            </a:r>
            <a:r>
              <a:rPr sz="1850" b="1" dirty="0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path planning(길 주행) 기능 거의 사라짐</a:t>
            </a:r>
            <a:r>
              <a:rPr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, loss function 최적화 성능 떨어짐</a:t>
            </a:r>
            <a:endParaRPr sz="185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94000" y="2783839"/>
            <a:ext cx="7030720" cy="381515"/>
          </a:xfrm>
          <a:prstGeom prst="rect">
            <a:avLst/>
          </a:prstGeom>
          <a:solidFill>
            <a:srgbClr val="C55A11">
              <a:alpha val="63920"/>
            </a:srgbClr>
          </a:solidFill>
        </p:spPr>
        <p:txBody>
          <a:bodyPr vert="horz" wrap="square" lIns="0" tIns="73025" rIns="0" bIns="0" rtlCol="0">
            <a:spAutoFit/>
          </a:bodyPr>
          <a:lstStyle/>
          <a:p>
            <a:pPr marL="307340">
              <a:lnSpc>
                <a:spcPct val="100000"/>
              </a:lnSpc>
              <a:spcBef>
                <a:spcPts val="575"/>
              </a:spcBef>
            </a:pPr>
            <a:r>
              <a:rPr sz="2000" b="1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운전 action 역학적 이해 바탕의 LTI system </a:t>
            </a:r>
            <a:r>
              <a:rPr sz="2000" b="1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이론</a:t>
            </a:r>
            <a:r>
              <a:rPr sz="2000" b="1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 </a:t>
            </a:r>
            <a:r>
              <a:rPr lang="ko-KR" altLang="en-US" sz="2000" b="1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적용의 중요성</a:t>
            </a:r>
            <a:endParaRPr sz="20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CC06FA-AF97-0C4D-D8DC-2E2352008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0" y="3542405"/>
            <a:ext cx="4071974" cy="28622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19760" y="1015291"/>
            <a:ext cx="4328160" cy="396904"/>
          </a:xfrm>
          <a:prstGeom prst="rect">
            <a:avLst/>
          </a:prstGeom>
          <a:solidFill>
            <a:srgbClr val="000000">
              <a:alpha val="63920"/>
            </a:srgbClr>
          </a:solidFill>
        </p:spPr>
        <p:txBody>
          <a:bodyPr vert="horz" wrap="square" lIns="0" tIns="27305" rIns="0" bIns="0" rtlCol="0">
            <a:spAutoFit/>
          </a:bodyPr>
          <a:lstStyle/>
          <a:p>
            <a:pPr marL="441959">
              <a:lnSpc>
                <a:spcPct val="100000"/>
              </a:lnSpc>
              <a:spcBef>
                <a:spcPts val="215"/>
              </a:spcBef>
            </a:pPr>
            <a:r>
              <a:rPr sz="2400" spc="55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Dynamics</a:t>
            </a:r>
            <a:r>
              <a:rPr sz="2400" spc="-5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 </a:t>
            </a:r>
            <a:r>
              <a:rPr sz="24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Model</a:t>
            </a:r>
            <a:r>
              <a:rPr sz="2400" spc="245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+</a:t>
            </a:r>
            <a:r>
              <a:rPr lang="en-US" sz="2400" spc="-5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 CEM</a:t>
            </a:r>
            <a:endParaRPr sz="24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91400" y="1391013"/>
            <a:ext cx="3086100" cy="2962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</a:rPr>
              <a:t>Cross Entropy Method</a:t>
            </a:r>
            <a:endParaRPr sz="185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9000" y="2148839"/>
            <a:ext cx="711200" cy="254000"/>
          </a:xfrm>
          <a:prstGeom prst="rect">
            <a:avLst/>
          </a:prstGeom>
          <a:ln w="9525">
            <a:solidFill>
              <a:srgbClr val="AEABAB"/>
            </a:solidFill>
          </a:ln>
        </p:spPr>
        <p:txBody>
          <a:bodyPr vert="horz" wrap="square" lIns="0" tIns="97155" rIns="0" bIns="0" rtlCol="0">
            <a:spAutoFit/>
          </a:bodyPr>
          <a:lstStyle/>
          <a:p>
            <a:pPr marL="122555">
              <a:lnSpc>
                <a:spcPts val="1235"/>
              </a:lnSpc>
              <a:spcBef>
                <a:spcPts val="765"/>
              </a:spcBef>
            </a:pPr>
            <a:r>
              <a:rPr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Dotum"/>
              </a:rPr>
              <a:t>Input X</a:t>
            </a:r>
            <a:endParaRPr sz="1100">
              <a:latin typeface="나눔스퀘어_ac" panose="020B0600000101010101" pitchFamily="50" charset="-127"/>
              <a:ea typeface="나눔스퀘어_ac" panose="020B0600000101010101" pitchFamily="50" charset="-127"/>
              <a:cs typeface="Dotum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66239" y="2259329"/>
            <a:ext cx="511809" cy="114300"/>
          </a:xfrm>
          <a:custGeom>
            <a:avLst/>
            <a:gdLst/>
            <a:ahLst/>
            <a:cxnLst/>
            <a:rect l="l" t="t" r="r" b="b"/>
            <a:pathLst>
              <a:path w="511810" h="114300">
                <a:moveTo>
                  <a:pt x="397383" y="0"/>
                </a:moveTo>
                <a:lnTo>
                  <a:pt x="397383" y="114300"/>
                </a:lnTo>
                <a:lnTo>
                  <a:pt x="473583" y="76200"/>
                </a:lnTo>
                <a:lnTo>
                  <a:pt x="416433" y="76200"/>
                </a:lnTo>
                <a:lnTo>
                  <a:pt x="416433" y="38100"/>
                </a:lnTo>
                <a:lnTo>
                  <a:pt x="473583" y="38100"/>
                </a:lnTo>
                <a:lnTo>
                  <a:pt x="397383" y="0"/>
                </a:lnTo>
                <a:close/>
              </a:path>
              <a:path w="511810" h="114300">
                <a:moveTo>
                  <a:pt x="39738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97383" y="76200"/>
                </a:lnTo>
                <a:lnTo>
                  <a:pt x="397383" y="38100"/>
                </a:lnTo>
                <a:close/>
              </a:path>
              <a:path w="511810" h="114300">
                <a:moveTo>
                  <a:pt x="473583" y="38100"/>
                </a:moveTo>
                <a:lnTo>
                  <a:pt x="416433" y="38100"/>
                </a:lnTo>
                <a:lnTo>
                  <a:pt x="416433" y="76200"/>
                </a:lnTo>
                <a:lnTo>
                  <a:pt x="473583" y="76200"/>
                </a:lnTo>
                <a:lnTo>
                  <a:pt x="511683" y="57150"/>
                </a:lnTo>
                <a:lnTo>
                  <a:pt x="473583" y="38100"/>
                </a:lnTo>
                <a:close/>
              </a:path>
            </a:pathLst>
          </a:custGeom>
          <a:solidFill>
            <a:srgbClr val="F8CAAC"/>
          </a:solidFill>
        </p:spPr>
        <p:txBody>
          <a:bodyPr wrap="square" lIns="0" tIns="0" rIns="0" bIns="0" rtlCol="0"/>
          <a:lstStyle/>
          <a:p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54250" y="2030729"/>
            <a:ext cx="1394460" cy="530860"/>
            <a:chOff x="2254250" y="2030729"/>
            <a:chExt cx="1394460" cy="530860"/>
          </a:xfrm>
        </p:grpSpPr>
        <p:sp>
          <p:nvSpPr>
            <p:cNvPr id="9" name="object 9"/>
            <p:cNvSpPr/>
            <p:nvPr/>
          </p:nvSpPr>
          <p:spPr>
            <a:xfrm>
              <a:off x="2260600" y="2037079"/>
              <a:ext cx="1381760" cy="518159"/>
            </a:xfrm>
            <a:custGeom>
              <a:avLst/>
              <a:gdLst/>
              <a:ahLst/>
              <a:cxnLst/>
              <a:rect l="l" t="t" r="r" b="b"/>
              <a:pathLst>
                <a:path w="1381760" h="518160">
                  <a:moveTo>
                    <a:pt x="1295400" y="0"/>
                  </a:moveTo>
                  <a:lnTo>
                    <a:pt x="86360" y="0"/>
                  </a:lnTo>
                  <a:lnTo>
                    <a:pt x="52720" y="6778"/>
                  </a:lnTo>
                  <a:lnTo>
                    <a:pt x="25273" y="25273"/>
                  </a:lnTo>
                  <a:lnTo>
                    <a:pt x="6778" y="52720"/>
                  </a:lnTo>
                  <a:lnTo>
                    <a:pt x="0" y="86360"/>
                  </a:lnTo>
                  <a:lnTo>
                    <a:pt x="0" y="431800"/>
                  </a:lnTo>
                  <a:lnTo>
                    <a:pt x="6778" y="465439"/>
                  </a:lnTo>
                  <a:lnTo>
                    <a:pt x="25273" y="492887"/>
                  </a:lnTo>
                  <a:lnTo>
                    <a:pt x="52720" y="511381"/>
                  </a:lnTo>
                  <a:lnTo>
                    <a:pt x="86360" y="518160"/>
                  </a:lnTo>
                  <a:lnTo>
                    <a:pt x="1295400" y="518160"/>
                  </a:lnTo>
                  <a:lnTo>
                    <a:pt x="1329039" y="511381"/>
                  </a:lnTo>
                  <a:lnTo>
                    <a:pt x="1356487" y="492887"/>
                  </a:lnTo>
                  <a:lnTo>
                    <a:pt x="1374981" y="465439"/>
                  </a:lnTo>
                  <a:lnTo>
                    <a:pt x="1381760" y="431800"/>
                  </a:lnTo>
                  <a:lnTo>
                    <a:pt x="1381760" y="86360"/>
                  </a:lnTo>
                  <a:lnTo>
                    <a:pt x="1374981" y="52720"/>
                  </a:lnTo>
                  <a:lnTo>
                    <a:pt x="1356487" y="25273"/>
                  </a:lnTo>
                  <a:lnTo>
                    <a:pt x="1329039" y="6778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260600" y="2037079"/>
              <a:ext cx="1381760" cy="518159"/>
            </a:xfrm>
            <a:custGeom>
              <a:avLst/>
              <a:gdLst/>
              <a:ahLst/>
              <a:cxnLst/>
              <a:rect l="l" t="t" r="r" b="b"/>
              <a:pathLst>
                <a:path w="1381760" h="518160">
                  <a:moveTo>
                    <a:pt x="0" y="86360"/>
                  </a:moveTo>
                  <a:lnTo>
                    <a:pt x="6778" y="52720"/>
                  </a:lnTo>
                  <a:lnTo>
                    <a:pt x="25273" y="25273"/>
                  </a:lnTo>
                  <a:lnTo>
                    <a:pt x="52720" y="6778"/>
                  </a:lnTo>
                  <a:lnTo>
                    <a:pt x="86360" y="0"/>
                  </a:lnTo>
                  <a:lnTo>
                    <a:pt x="1295400" y="0"/>
                  </a:lnTo>
                  <a:lnTo>
                    <a:pt x="1329039" y="6778"/>
                  </a:lnTo>
                  <a:lnTo>
                    <a:pt x="1356487" y="25273"/>
                  </a:lnTo>
                  <a:lnTo>
                    <a:pt x="1374981" y="52720"/>
                  </a:lnTo>
                  <a:lnTo>
                    <a:pt x="1381760" y="86360"/>
                  </a:lnTo>
                  <a:lnTo>
                    <a:pt x="1381760" y="431800"/>
                  </a:lnTo>
                  <a:lnTo>
                    <a:pt x="1374981" y="465439"/>
                  </a:lnTo>
                  <a:lnTo>
                    <a:pt x="1356487" y="492887"/>
                  </a:lnTo>
                  <a:lnTo>
                    <a:pt x="1329039" y="511381"/>
                  </a:lnTo>
                  <a:lnTo>
                    <a:pt x="1295400" y="518160"/>
                  </a:lnTo>
                  <a:lnTo>
                    <a:pt x="86360" y="518160"/>
                  </a:lnTo>
                  <a:lnTo>
                    <a:pt x="52720" y="511381"/>
                  </a:lnTo>
                  <a:lnTo>
                    <a:pt x="25273" y="492887"/>
                  </a:lnTo>
                  <a:lnTo>
                    <a:pt x="6778" y="465439"/>
                  </a:lnTo>
                  <a:lnTo>
                    <a:pt x="0" y="431800"/>
                  </a:lnTo>
                  <a:lnTo>
                    <a:pt x="0" y="8636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01950" y="2154618"/>
            <a:ext cx="1154683" cy="234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dirty="0">
                <a:solidFill>
                  <a:srgbClr val="FFFF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Dotum"/>
              </a:rPr>
              <a:t>Environment</a:t>
            </a:r>
            <a:endParaRPr sz="1450" dirty="0">
              <a:latin typeface="나눔스퀘어_ac" panose="020B0600000101010101" pitchFamily="50" charset="-127"/>
              <a:ea typeface="나눔스퀘어_ac" panose="020B0600000101010101" pitchFamily="50" charset="-127"/>
              <a:cs typeface="Dotum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8879" y="2249170"/>
            <a:ext cx="511809" cy="114300"/>
          </a:xfrm>
          <a:custGeom>
            <a:avLst/>
            <a:gdLst/>
            <a:ahLst/>
            <a:cxnLst/>
            <a:rect l="l" t="t" r="r" b="b"/>
            <a:pathLst>
              <a:path w="511810" h="114300">
                <a:moveTo>
                  <a:pt x="397383" y="0"/>
                </a:moveTo>
                <a:lnTo>
                  <a:pt x="397383" y="114300"/>
                </a:lnTo>
                <a:lnTo>
                  <a:pt x="473583" y="76200"/>
                </a:lnTo>
                <a:lnTo>
                  <a:pt x="416433" y="76200"/>
                </a:lnTo>
                <a:lnTo>
                  <a:pt x="416433" y="38100"/>
                </a:lnTo>
                <a:lnTo>
                  <a:pt x="473583" y="38100"/>
                </a:lnTo>
                <a:lnTo>
                  <a:pt x="397383" y="0"/>
                </a:lnTo>
                <a:close/>
              </a:path>
              <a:path w="511810" h="114300">
                <a:moveTo>
                  <a:pt x="39738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97383" y="76200"/>
                </a:lnTo>
                <a:lnTo>
                  <a:pt x="397383" y="38100"/>
                </a:lnTo>
                <a:close/>
              </a:path>
              <a:path w="511810" h="114300">
                <a:moveTo>
                  <a:pt x="473583" y="38100"/>
                </a:moveTo>
                <a:lnTo>
                  <a:pt x="416433" y="38100"/>
                </a:lnTo>
                <a:lnTo>
                  <a:pt x="416433" y="76200"/>
                </a:lnTo>
                <a:lnTo>
                  <a:pt x="473583" y="76200"/>
                </a:lnTo>
                <a:lnTo>
                  <a:pt x="511683" y="57150"/>
                </a:lnTo>
                <a:lnTo>
                  <a:pt x="473583" y="38100"/>
                </a:lnTo>
                <a:close/>
              </a:path>
            </a:pathLst>
          </a:custGeom>
          <a:solidFill>
            <a:srgbClr val="F8CAAC"/>
          </a:solidFill>
        </p:spPr>
        <p:txBody>
          <a:bodyPr wrap="square" lIns="0" tIns="0" rIns="0" bIns="0" rtlCol="0"/>
          <a:lstStyle/>
          <a:p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02759" y="2148839"/>
            <a:ext cx="833119" cy="257699"/>
          </a:xfrm>
          <a:prstGeom prst="rect">
            <a:avLst/>
          </a:prstGeom>
          <a:ln w="9525">
            <a:solidFill>
              <a:srgbClr val="AEABAB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105410">
              <a:lnSpc>
                <a:spcPts val="1195"/>
              </a:lnSpc>
              <a:spcBef>
                <a:spcPts val="805"/>
              </a:spcBef>
            </a:pPr>
            <a:r>
              <a:rPr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Dotum"/>
              </a:rPr>
              <a:t>Reward R</a:t>
            </a:r>
            <a:endParaRPr sz="1100">
              <a:latin typeface="나눔스퀘어_ac" panose="020B0600000101010101" pitchFamily="50" charset="-127"/>
              <a:ea typeface="나눔스퀘어_ac" panose="020B0600000101010101" pitchFamily="50" charset="-127"/>
              <a:cs typeface="Dot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65629" y="2646406"/>
            <a:ext cx="1154684" cy="234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1450" b="1" dirty="0">
                <a:solidFill>
                  <a:srgbClr val="C55A1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dobe Gothic Std B"/>
              </a:rPr>
              <a:t>“Black box”</a:t>
            </a:r>
            <a:endParaRPr sz="1450" dirty="0">
              <a:latin typeface="나눔스퀘어_ac" panose="020B0600000101010101" pitchFamily="50" charset="-127"/>
              <a:ea typeface="나눔스퀘어_ac" panose="020B0600000101010101" pitchFamily="50" charset="-127"/>
              <a:cs typeface="Adobe Gothic Std B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7719" y="4323079"/>
            <a:ext cx="792480" cy="259622"/>
          </a:xfrm>
          <a:prstGeom prst="rect">
            <a:avLst/>
          </a:prstGeom>
          <a:ln w="9525">
            <a:solidFill>
              <a:srgbClr val="AEABAB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119380">
              <a:lnSpc>
                <a:spcPts val="1180"/>
              </a:lnSpc>
              <a:spcBef>
                <a:spcPts val="819"/>
              </a:spcBef>
            </a:pPr>
            <a:r>
              <a:rPr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Dotum"/>
              </a:rPr>
              <a:t>Input X3</a:t>
            </a:r>
            <a:endParaRPr sz="1100">
              <a:latin typeface="나눔스퀘어_ac" panose="020B0600000101010101" pitchFamily="50" charset="-127"/>
              <a:ea typeface="나눔스퀘어_ac" panose="020B0600000101010101" pitchFamily="50" charset="-127"/>
              <a:cs typeface="Dot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66239" y="4433570"/>
            <a:ext cx="511809" cy="114300"/>
          </a:xfrm>
          <a:custGeom>
            <a:avLst/>
            <a:gdLst/>
            <a:ahLst/>
            <a:cxnLst/>
            <a:rect l="l" t="t" r="r" b="b"/>
            <a:pathLst>
              <a:path w="511810" h="114300">
                <a:moveTo>
                  <a:pt x="397383" y="0"/>
                </a:moveTo>
                <a:lnTo>
                  <a:pt x="397383" y="114299"/>
                </a:lnTo>
                <a:lnTo>
                  <a:pt x="473583" y="76199"/>
                </a:lnTo>
                <a:lnTo>
                  <a:pt x="416433" y="76199"/>
                </a:lnTo>
                <a:lnTo>
                  <a:pt x="416433" y="38099"/>
                </a:lnTo>
                <a:lnTo>
                  <a:pt x="473583" y="38099"/>
                </a:lnTo>
                <a:lnTo>
                  <a:pt x="397383" y="0"/>
                </a:lnTo>
                <a:close/>
              </a:path>
              <a:path w="511810" h="114300">
                <a:moveTo>
                  <a:pt x="397383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97383" y="76199"/>
                </a:lnTo>
                <a:lnTo>
                  <a:pt x="397383" y="38099"/>
                </a:lnTo>
                <a:close/>
              </a:path>
              <a:path w="511810" h="114300">
                <a:moveTo>
                  <a:pt x="473583" y="38099"/>
                </a:moveTo>
                <a:lnTo>
                  <a:pt x="416433" y="38099"/>
                </a:lnTo>
                <a:lnTo>
                  <a:pt x="416433" y="76199"/>
                </a:lnTo>
                <a:lnTo>
                  <a:pt x="473583" y="76199"/>
                </a:lnTo>
                <a:lnTo>
                  <a:pt x="511683" y="57149"/>
                </a:lnTo>
                <a:lnTo>
                  <a:pt x="473583" y="38099"/>
                </a:lnTo>
                <a:close/>
              </a:path>
            </a:pathLst>
          </a:custGeom>
          <a:solidFill>
            <a:srgbClr val="F8CAAC"/>
          </a:solidFill>
        </p:spPr>
        <p:txBody>
          <a:bodyPr wrap="square" lIns="0" tIns="0" rIns="0" bIns="0" rtlCol="0"/>
          <a:lstStyle/>
          <a:p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254250" y="3321050"/>
            <a:ext cx="1394460" cy="2369820"/>
            <a:chOff x="2254250" y="3321050"/>
            <a:chExt cx="1394460" cy="2369820"/>
          </a:xfrm>
        </p:grpSpPr>
        <p:sp>
          <p:nvSpPr>
            <p:cNvPr id="18" name="object 18"/>
            <p:cNvSpPr/>
            <p:nvPr/>
          </p:nvSpPr>
          <p:spPr>
            <a:xfrm>
              <a:off x="2260600" y="3327400"/>
              <a:ext cx="1381760" cy="2357120"/>
            </a:xfrm>
            <a:custGeom>
              <a:avLst/>
              <a:gdLst/>
              <a:ahLst/>
              <a:cxnLst/>
              <a:rect l="l" t="t" r="r" b="b"/>
              <a:pathLst>
                <a:path w="1381760" h="2357120">
                  <a:moveTo>
                    <a:pt x="1151509" y="0"/>
                  </a:moveTo>
                  <a:lnTo>
                    <a:pt x="230250" y="0"/>
                  </a:lnTo>
                  <a:lnTo>
                    <a:pt x="183858" y="4679"/>
                  </a:lnTo>
                  <a:lnTo>
                    <a:pt x="140642" y="18099"/>
                  </a:lnTo>
                  <a:lnTo>
                    <a:pt x="101531" y="39333"/>
                  </a:lnTo>
                  <a:lnTo>
                    <a:pt x="67452" y="67452"/>
                  </a:lnTo>
                  <a:lnTo>
                    <a:pt x="39333" y="101531"/>
                  </a:lnTo>
                  <a:lnTo>
                    <a:pt x="18099" y="140642"/>
                  </a:lnTo>
                  <a:lnTo>
                    <a:pt x="4679" y="183858"/>
                  </a:lnTo>
                  <a:lnTo>
                    <a:pt x="0" y="230250"/>
                  </a:lnTo>
                  <a:lnTo>
                    <a:pt x="0" y="2126869"/>
                  </a:lnTo>
                  <a:lnTo>
                    <a:pt x="4679" y="2173261"/>
                  </a:lnTo>
                  <a:lnTo>
                    <a:pt x="18099" y="2216477"/>
                  </a:lnTo>
                  <a:lnTo>
                    <a:pt x="39333" y="2255588"/>
                  </a:lnTo>
                  <a:lnTo>
                    <a:pt x="67452" y="2289667"/>
                  </a:lnTo>
                  <a:lnTo>
                    <a:pt x="101531" y="2317786"/>
                  </a:lnTo>
                  <a:lnTo>
                    <a:pt x="140642" y="2339020"/>
                  </a:lnTo>
                  <a:lnTo>
                    <a:pt x="183858" y="2352440"/>
                  </a:lnTo>
                  <a:lnTo>
                    <a:pt x="230250" y="2357120"/>
                  </a:lnTo>
                  <a:lnTo>
                    <a:pt x="1151509" y="2357120"/>
                  </a:lnTo>
                  <a:lnTo>
                    <a:pt x="1197901" y="2352440"/>
                  </a:lnTo>
                  <a:lnTo>
                    <a:pt x="1241117" y="2339020"/>
                  </a:lnTo>
                  <a:lnTo>
                    <a:pt x="1280228" y="2317786"/>
                  </a:lnTo>
                  <a:lnTo>
                    <a:pt x="1314307" y="2289667"/>
                  </a:lnTo>
                  <a:lnTo>
                    <a:pt x="1342426" y="2255588"/>
                  </a:lnTo>
                  <a:lnTo>
                    <a:pt x="1363660" y="2216477"/>
                  </a:lnTo>
                  <a:lnTo>
                    <a:pt x="1377080" y="2173261"/>
                  </a:lnTo>
                  <a:lnTo>
                    <a:pt x="1381760" y="2126869"/>
                  </a:lnTo>
                  <a:lnTo>
                    <a:pt x="1381760" y="230250"/>
                  </a:lnTo>
                  <a:lnTo>
                    <a:pt x="1377080" y="183858"/>
                  </a:lnTo>
                  <a:lnTo>
                    <a:pt x="1363660" y="140642"/>
                  </a:lnTo>
                  <a:lnTo>
                    <a:pt x="1342426" y="101531"/>
                  </a:lnTo>
                  <a:lnTo>
                    <a:pt x="1314307" y="67452"/>
                  </a:lnTo>
                  <a:lnTo>
                    <a:pt x="1280228" y="39333"/>
                  </a:lnTo>
                  <a:lnTo>
                    <a:pt x="1241117" y="18099"/>
                  </a:lnTo>
                  <a:lnTo>
                    <a:pt x="1197901" y="4679"/>
                  </a:lnTo>
                  <a:lnTo>
                    <a:pt x="11515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260600" y="3327400"/>
              <a:ext cx="1381760" cy="2357120"/>
            </a:xfrm>
            <a:custGeom>
              <a:avLst/>
              <a:gdLst/>
              <a:ahLst/>
              <a:cxnLst/>
              <a:rect l="l" t="t" r="r" b="b"/>
              <a:pathLst>
                <a:path w="1381760" h="2357120">
                  <a:moveTo>
                    <a:pt x="0" y="230250"/>
                  </a:moveTo>
                  <a:lnTo>
                    <a:pt x="4679" y="183858"/>
                  </a:lnTo>
                  <a:lnTo>
                    <a:pt x="18099" y="140642"/>
                  </a:lnTo>
                  <a:lnTo>
                    <a:pt x="39333" y="101531"/>
                  </a:lnTo>
                  <a:lnTo>
                    <a:pt x="67452" y="67452"/>
                  </a:lnTo>
                  <a:lnTo>
                    <a:pt x="101531" y="39333"/>
                  </a:lnTo>
                  <a:lnTo>
                    <a:pt x="140642" y="18099"/>
                  </a:lnTo>
                  <a:lnTo>
                    <a:pt x="183858" y="4679"/>
                  </a:lnTo>
                  <a:lnTo>
                    <a:pt x="230250" y="0"/>
                  </a:lnTo>
                  <a:lnTo>
                    <a:pt x="1151509" y="0"/>
                  </a:lnTo>
                  <a:lnTo>
                    <a:pt x="1197901" y="4679"/>
                  </a:lnTo>
                  <a:lnTo>
                    <a:pt x="1241117" y="18099"/>
                  </a:lnTo>
                  <a:lnTo>
                    <a:pt x="1280228" y="39333"/>
                  </a:lnTo>
                  <a:lnTo>
                    <a:pt x="1314307" y="67452"/>
                  </a:lnTo>
                  <a:lnTo>
                    <a:pt x="1342426" y="101531"/>
                  </a:lnTo>
                  <a:lnTo>
                    <a:pt x="1363660" y="140642"/>
                  </a:lnTo>
                  <a:lnTo>
                    <a:pt x="1377080" y="183858"/>
                  </a:lnTo>
                  <a:lnTo>
                    <a:pt x="1381760" y="230250"/>
                  </a:lnTo>
                  <a:lnTo>
                    <a:pt x="1381760" y="2126869"/>
                  </a:lnTo>
                  <a:lnTo>
                    <a:pt x="1377080" y="2173261"/>
                  </a:lnTo>
                  <a:lnTo>
                    <a:pt x="1363660" y="2216477"/>
                  </a:lnTo>
                  <a:lnTo>
                    <a:pt x="1342426" y="2255588"/>
                  </a:lnTo>
                  <a:lnTo>
                    <a:pt x="1314307" y="2289667"/>
                  </a:lnTo>
                  <a:lnTo>
                    <a:pt x="1280228" y="2317786"/>
                  </a:lnTo>
                  <a:lnTo>
                    <a:pt x="1241117" y="2339020"/>
                  </a:lnTo>
                  <a:lnTo>
                    <a:pt x="1197901" y="2352440"/>
                  </a:lnTo>
                  <a:lnTo>
                    <a:pt x="1151509" y="2357120"/>
                  </a:lnTo>
                  <a:lnTo>
                    <a:pt x="230250" y="2357120"/>
                  </a:lnTo>
                  <a:lnTo>
                    <a:pt x="183858" y="2352440"/>
                  </a:lnTo>
                  <a:lnTo>
                    <a:pt x="140642" y="2339020"/>
                  </a:lnTo>
                  <a:lnTo>
                    <a:pt x="101531" y="2317786"/>
                  </a:lnTo>
                  <a:lnTo>
                    <a:pt x="67452" y="2289667"/>
                  </a:lnTo>
                  <a:lnTo>
                    <a:pt x="39333" y="2255588"/>
                  </a:lnTo>
                  <a:lnTo>
                    <a:pt x="18099" y="2216477"/>
                  </a:lnTo>
                  <a:lnTo>
                    <a:pt x="4679" y="2173261"/>
                  </a:lnTo>
                  <a:lnTo>
                    <a:pt x="0" y="2126869"/>
                  </a:lnTo>
                  <a:lnTo>
                    <a:pt x="0" y="2302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402584" y="4363148"/>
            <a:ext cx="1239775" cy="234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dirty="0">
                <a:solidFill>
                  <a:srgbClr val="FFFFF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Dotum"/>
              </a:rPr>
              <a:t>Environment</a:t>
            </a:r>
            <a:endParaRPr sz="1450" dirty="0">
              <a:latin typeface="나눔스퀘어_ac" panose="020B0600000101010101" pitchFamily="50" charset="-127"/>
              <a:ea typeface="나눔스퀘어_ac" panose="020B0600000101010101" pitchFamily="50" charset="-127"/>
              <a:cs typeface="Dotum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738879" y="4433570"/>
            <a:ext cx="511809" cy="114300"/>
          </a:xfrm>
          <a:custGeom>
            <a:avLst/>
            <a:gdLst/>
            <a:ahLst/>
            <a:cxnLst/>
            <a:rect l="l" t="t" r="r" b="b"/>
            <a:pathLst>
              <a:path w="511810" h="114300">
                <a:moveTo>
                  <a:pt x="397383" y="0"/>
                </a:moveTo>
                <a:lnTo>
                  <a:pt x="397383" y="114299"/>
                </a:lnTo>
                <a:lnTo>
                  <a:pt x="473583" y="76199"/>
                </a:lnTo>
                <a:lnTo>
                  <a:pt x="416433" y="76199"/>
                </a:lnTo>
                <a:lnTo>
                  <a:pt x="416433" y="38099"/>
                </a:lnTo>
                <a:lnTo>
                  <a:pt x="473583" y="38099"/>
                </a:lnTo>
                <a:lnTo>
                  <a:pt x="397383" y="0"/>
                </a:lnTo>
                <a:close/>
              </a:path>
              <a:path w="511810" h="114300">
                <a:moveTo>
                  <a:pt x="397383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97383" y="76199"/>
                </a:lnTo>
                <a:lnTo>
                  <a:pt x="397383" y="38099"/>
                </a:lnTo>
                <a:close/>
              </a:path>
              <a:path w="511810" h="114300">
                <a:moveTo>
                  <a:pt x="473583" y="38099"/>
                </a:moveTo>
                <a:lnTo>
                  <a:pt x="416433" y="38099"/>
                </a:lnTo>
                <a:lnTo>
                  <a:pt x="416433" y="76199"/>
                </a:lnTo>
                <a:lnTo>
                  <a:pt x="473583" y="76199"/>
                </a:lnTo>
                <a:lnTo>
                  <a:pt x="511683" y="57149"/>
                </a:lnTo>
                <a:lnTo>
                  <a:pt x="473583" y="38099"/>
                </a:lnTo>
                <a:close/>
              </a:path>
            </a:pathLst>
          </a:custGeom>
          <a:solidFill>
            <a:srgbClr val="F8CAAC"/>
          </a:solidFill>
        </p:spPr>
        <p:txBody>
          <a:bodyPr wrap="square" lIns="0" tIns="0" rIns="0" bIns="0" rtlCol="0"/>
          <a:lstStyle/>
          <a:p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02759" y="4323079"/>
            <a:ext cx="914400" cy="259622"/>
          </a:xfrm>
          <a:prstGeom prst="rect">
            <a:avLst/>
          </a:prstGeom>
          <a:ln w="9525">
            <a:solidFill>
              <a:srgbClr val="AEABAB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105410">
              <a:lnSpc>
                <a:spcPts val="1180"/>
              </a:lnSpc>
              <a:spcBef>
                <a:spcPts val="819"/>
              </a:spcBef>
            </a:pPr>
            <a:r>
              <a:rPr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Dotum"/>
              </a:rPr>
              <a:t>Reward R3</a:t>
            </a:r>
            <a:endParaRPr sz="1100">
              <a:latin typeface="나눔스퀘어_ac" panose="020B0600000101010101" pitchFamily="50" charset="-127"/>
              <a:ea typeface="나눔스퀘어_ac" panose="020B0600000101010101" pitchFamily="50" charset="-127"/>
              <a:cs typeface="Dotum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07719" y="3764279"/>
            <a:ext cx="792480" cy="257058"/>
          </a:xfrm>
          <a:prstGeom prst="rect">
            <a:avLst/>
          </a:prstGeom>
          <a:ln w="9525">
            <a:solidFill>
              <a:srgbClr val="AEABAB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119380">
              <a:lnSpc>
                <a:spcPts val="1200"/>
              </a:lnSpc>
              <a:spcBef>
                <a:spcPts val="800"/>
              </a:spcBef>
            </a:pPr>
            <a:r>
              <a:rPr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Dotum"/>
              </a:rPr>
              <a:t>Input X2</a:t>
            </a:r>
            <a:endParaRPr sz="1100">
              <a:latin typeface="나눔스퀘어_ac" panose="020B0600000101010101" pitchFamily="50" charset="-127"/>
              <a:ea typeface="나눔스퀘어_ac" panose="020B0600000101010101" pitchFamily="50" charset="-127"/>
              <a:cs typeface="Dotum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666113" y="3865117"/>
            <a:ext cx="495300" cy="114300"/>
          </a:xfrm>
          <a:custGeom>
            <a:avLst/>
            <a:gdLst/>
            <a:ahLst/>
            <a:cxnLst/>
            <a:rect l="l" t="t" r="r" b="b"/>
            <a:pathLst>
              <a:path w="495300" h="114300">
                <a:moveTo>
                  <a:pt x="457543" y="37972"/>
                </a:moveTo>
                <a:lnTo>
                  <a:pt x="399923" y="37972"/>
                </a:lnTo>
                <a:lnTo>
                  <a:pt x="400050" y="76072"/>
                </a:lnTo>
                <a:lnTo>
                  <a:pt x="381000" y="76145"/>
                </a:lnTo>
                <a:lnTo>
                  <a:pt x="381126" y="114172"/>
                </a:lnTo>
                <a:lnTo>
                  <a:pt x="495300" y="56641"/>
                </a:lnTo>
                <a:lnTo>
                  <a:pt x="457543" y="37972"/>
                </a:lnTo>
                <a:close/>
              </a:path>
              <a:path w="495300" h="114300">
                <a:moveTo>
                  <a:pt x="380872" y="38045"/>
                </a:moveTo>
                <a:lnTo>
                  <a:pt x="0" y="39496"/>
                </a:lnTo>
                <a:lnTo>
                  <a:pt x="254" y="77596"/>
                </a:lnTo>
                <a:lnTo>
                  <a:pt x="381000" y="76145"/>
                </a:lnTo>
                <a:lnTo>
                  <a:pt x="380872" y="38045"/>
                </a:lnTo>
                <a:close/>
              </a:path>
              <a:path w="495300" h="114300">
                <a:moveTo>
                  <a:pt x="399923" y="37972"/>
                </a:moveTo>
                <a:lnTo>
                  <a:pt x="380872" y="38045"/>
                </a:lnTo>
                <a:lnTo>
                  <a:pt x="381000" y="76145"/>
                </a:lnTo>
                <a:lnTo>
                  <a:pt x="400050" y="76072"/>
                </a:lnTo>
                <a:lnTo>
                  <a:pt x="399923" y="37972"/>
                </a:lnTo>
                <a:close/>
              </a:path>
              <a:path w="495300" h="114300">
                <a:moveTo>
                  <a:pt x="380745" y="0"/>
                </a:moveTo>
                <a:lnTo>
                  <a:pt x="380872" y="38045"/>
                </a:lnTo>
                <a:lnTo>
                  <a:pt x="457543" y="37972"/>
                </a:lnTo>
                <a:lnTo>
                  <a:pt x="380745" y="0"/>
                </a:lnTo>
                <a:close/>
              </a:path>
            </a:pathLst>
          </a:custGeom>
          <a:solidFill>
            <a:srgbClr val="F8CAAC"/>
          </a:solidFill>
        </p:spPr>
        <p:txBody>
          <a:bodyPr wrap="square" lIns="0" tIns="0" rIns="0" bIns="0" rtlCol="0"/>
          <a:lstStyle/>
          <a:p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738879" y="3854450"/>
            <a:ext cx="511809" cy="114300"/>
          </a:xfrm>
          <a:custGeom>
            <a:avLst/>
            <a:gdLst/>
            <a:ahLst/>
            <a:cxnLst/>
            <a:rect l="l" t="t" r="r" b="b"/>
            <a:pathLst>
              <a:path w="511810" h="114300">
                <a:moveTo>
                  <a:pt x="397383" y="0"/>
                </a:moveTo>
                <a:lnTo>
                  <a:pt x="397383" y="114300"/>
                </a:lnTo>
                <a:lnTo>
                  <a:pt x="473583" y="76200"/>
                </a:lnTo>
                <a:lnTo>
                  <a:pt x="416433" y="76200"/>
                </a:lnTo>
                <a:lnTo>
                  <a:pt x="416433" y="38100"/>
                </a:lnTo>
                <a:lnTo>
                  <a:pt x="473583" y="38100"/>
                </a:lnTo>
                <a:lnTo>
                  <a:pt x="397383" y="0"/>
                </a:lnTo>
                <a:close/>
              </a:path>
              <a:path w="511810" h="114300">
                <a:moveTo>
                  <a:pt x="39738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97383" y="76200"/>
                </a:lnTo>
                <a:lnTo>
                  <a:pt x="397383" y="38100"/>
                </a:lnTo>
                <a:close/>
              </a:path>
              <a:path w="511810" h="114300">
                <a:moveTo>
                  <a:pt x="473583" y="38100"/>
                </a:moveTo>
                <a:lnTo>
                  <a:pt x="416433" y="38100"/>
                </a:lnTo>
                <a:lnTo>
                  <a:pt x="416433" y="76200"/>
                </a:lnTo>
                <a:lnTo>
                  <a:pt x="473583" y="76200"/>
                </a:lnTo>
                <a:lnTo>
                  <a:pt x="511683" y="57150"/>
                </a:lnTo>
                <a:lnTo>
                  <a:pt x="473583" y="38100"/>
                </a:lnTo>
                <a:close/>
              </a:path>
            </a:pathLst>
          </a:custGeom>
          <a:solidFill>
            <a:srgbClr val="F8CAAC"/>
          </a:solidFill>
        </p:spPr>
        <p:txBody>
          <a:bodyPr wrap="square" lIns="0" tIns="0" rIns="0" bIns="0" rtlCol="0"/>
          <a:lstStyle/>
          <a:p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02759" y="3764279"/>
            <a:ext cx="914400" cy="257058"/>
          </a:xfrm>
          <a:prstGeom prst="rect">
            <a:avLst/>
          </a:prstGeom>
          <a:ln w="9525">
            <a:solidFill>
              <a:srgbClr val="AEABAB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105410">
              <a:lnSpc>
                <a:spcPts val="1200"/>
              </a:lnSpc>
              <a:spcBef>
                <a:spcPts val="800"/>
              </a:spcBef>
            </a:pPr>
            <a:r>
              <a:rPr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Dotum"/>
              </a:rPr>
              <a:t>Reward R2</a:t>
            </a:r>
            <a:endParaRPr sz="1100">
              <a:latin typeface="나눔스퀘어_ac" panose="020B0600000101010101" pitchFamily="50" charset="-127"/>
              <a:ea typeface="나눔스퀘어_ac" panose="020B0600000101010101" pitchFamily="50" charset="-127"/>
              <a:cs typeface="Dotum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7559" y="5389879"/>
            <a:ext cx="782320" cy="258340"/>
          </a:xfrm>
          <a:prstGeom prst="rect">
            <a:avLst/>
          </a:prstGeom>
          <a:ln w="9525">
            <a:solidFill>
              <a:srgbClr val="AEABAB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109220">
              <a:lnSpc>
                <a:spcPts val="1190"/>
              </a:lnSpc>
              <a:spcBef>
                <a:spcPts val="810"/>
              </a:spcBef>
            </a:pPr>
            <a:r>
              <a:rPr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Dotum"/>
              </a:rPr>
              <a:t>Input XN</a:t>
            </a:r>
            <a:endParaRPr sz="1100">
              <a:latin typeface="나눔스퀘어_ac" panose="020B0600000101010101" pitchFamily="50" charset="-127"/>
              <a:ea typeface="나눔스퀘어_ac" panose="020B0600000101010101" pitchFamily="50" charset="-127"/>
              <a:cs typeface="Dotum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56079" y="5500370"/>
            <a:ext cx="511809" cy="114300"/>
          </a:xfrm>
          <a:custGeom>
            <a:avLst/>
            <a:gdLst/>
            <a:ahLst/>
            <a:cxnLst/>
            <a:rect l="l" t="t" r="r" b="b"/>
            <a:pathLst>
              <a:path w="511810" h="114300">
                <a:moveTo>
                  <a:pt x="397382" y="0"/>
                </a:moveTo>
                <a:lnTo>
                  <a:pt x="397382" y="114299"/>
                </a:lnTo>
                <a:lnTo>
                  <a:pt x="473582" y="76199"/>
                </a:lnTo>
                <a:lnTo>
                  <a:pt x="416432" y="76199"/>
                </a:lnTo>
                <a:lnTo>
                  <a:pt x="416432" y="38099"/>
                </a:lnTo>
                <a:lnTo>
                  <a:pt x="473582" y="38099"/>
                </a:lnTo>
                <a:lnTo>
                  <a:pt x="397382" y="0"/>
                </a:lnTo>
                <a:close/>
              </a:path>
              <a:path w="511810" h="114300">
                <a:moveTo>
                  <a:pt x="397382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97382" y="76199"/>
                </a:lnTo>
                <a:lnTo>
                  <a:pt x="397382" y="38099"/>
                </a:lnTo>
                <a:close/>
              </a:path>
              <a:path w="511810" h="114300">
                <a:moveTo>
                  <a:pt x="473582" y="38099"/>
                </a:moveTo>
                <a:lnTo>
                  <a:pt x="416432" y="38099"/>
                </a:lnTo>
                <a:lnTo>
                  <a:pt x="416432" y="76199"/>
                </a:lnTo>
                <a:lnTo>
                  <a:pt x="473582" y="76199"/>
                </a:lnTo>
                <a:lnTo>
                  <a:pt x="511682" y="57149"/>
                </a:lnTo>
                <a:lnTo>
                  <a:pt x="473582" y="38099"/>
                </a:lnTo>
                <a:close/>
              </a:path>
            </a:pathLst>
          </a:custGeom>
          <a:solidFill>
            <a:srgbClr val="F8CAAC"/>
          </a:solidFill>
        </p:spPr>
        <p:txBody>
          <a:bodyPr wrap="square" lIns="0" tIns="0" rIns="0" bIns="0" rtlCol="0"/>
          <a:lstStyle/>
          <a:p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718559" y="5490209"/>
            <a:ext cx="511809" cy="114300"/>
          </a:xfrm>
          <a:custGeom>
            <a:avLst/>
            <a:gdLst/>
            <a:ahLst/>
            <a:cxnLst/>
            <a:rect l="l" t="t" r="r" b="b"/>
            <a:pathLst>
              <a:path w="511810" h="114300">
                <a:moveTo>
                  <a:pt x="397382" y="0"/>
                </a:moveTo>
                <a:lnTo>
                  <a:pt x="397382" y="114299"/>
                </a:lnTo>
                <a:lnTo>
                  <a:pt x="473582" y="76199"/>
                </a:lnTo>
                <a:lnTo>
                  <a:pt x="416432" y="76199"/>
                </a:lnTo>
                <a:lnTo>
                  <a:pt x="416432" y="38099"/>
                </a:lnTo>
                <a:lnTo>
                  <a:pt x="473582" y="38099"/>
                </a:lnTo>
                <a:lnTo>
                  <a:pt x="397382" y="0"/>
                </a:lnTo>
                <a:close/>
              </a:path>
              <a:path w="511810" h="114300">
                <a:moveTo>
                  <a:pt x="397382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97382" y="76199"/>
                </a:lnTo>
                <a:lnTo>
                  <a:pt x="397382" y="38099"/>
                </a:lnTo>
                <a:close/>
              </a:path>
              <a:path w="511810" h="114300">
                <a:moveTo>
                  <a:pt x="473582" y="38099"/>
                </a:moveTo>
                <a:lnTo>
                  <a:pt x="416432" y="38099"/>
                </a:lnTo>
                <a:lnTo>
                  <a:pt x="416432" y="76199"/>
                </a:lnTo>
                <a:lnTo>
                  <a:pt x="473582" y="76199"/>
                </a:lnTo>
                <a:lnTo>
                  <a:pt x="511682" y="57149"/>
                </a:lnTo>
                <a:lnTo>
                  <a:pt x="473582" y="38099"/>
                </a:lnTo>
                <a:close/>
              </a:path>
            </a:pathLst>
          </a:custGeom>
          <a:solidFill>
            <a:srgbClr val="F8CAAC"/>
          </a:solidFill>
        </p:spPr>
        <p:txBody>
          <a:bodyPr wrap="square" lIns="0" tIns="0" rIns="0" bIns="0" rtlCol="0"/>
          <a:lstStyle/>
          <a:p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282440" y="5389879"/>
            <a:ext cx="914400" cy="258340"/>
          </a:xfrm>
          <a:prstGeom prst="rect">
            <a:avLst/>
          </a:prstGeom>
          <a:ln w="9525">
            <a:solidFill>
              <a:srgbClr val="AEABAB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99695">
              <a:lnSpc>
                <a:spcPts val="1190"/>
              </a:lnSpc>
              <a:spcBef>
                <a:spcPts val="810"/>
              </a:spcBef>
            </a:pPr>
            <a:r>
              <a:rPr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Dotum"/>
              </a:rPr>
              <a:t>Reward RN</a:t>
            </a:r>
            <a:endParaRPr sz="1100">
              <a:latin typeface="나눔스퀘어_ac" panose="020B0600000101010101" pitchFamily="50" charset="-127"/>
              <a:ea typeface="나눔스퀘어_ac" panose="020B0600000101010101" pitchFamily="50" charset="-127"/>
              <a:cs typeface="Dotum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7719" y="3246120"/>
            <a:ext cx="782320" cy="249364"/>
          </a:xfrm>
          <a:prstGeom prst="rect">
            <a:avLst/>
          </a:prstGeom>
          <a:ln w="9525">
            <a:solidFill>
              <a:srgbClr val="AEABAB"/>
            </a:solidFill>
          </a:ln>
        </p:spPr>
        <p:txBody>
          <a:bodyPr vert="horz" wrap="square" lIns="0" tIns="93980" rIns="0" bIns="0" rtlCol="0">
            <a:spAutoFit/>
          </a:bodyPr>
          <a:lstStyle/>
          <a:p>
            <a:pPr marL="109220">
              <a:lnSpc>
                <a:spcPts val="1180"/>
              </a:lnSpc>
              <a:spcBef>
                <a:spcPts val="740"/>
              </a:spcBef>
            </a:pPr>
            <a:r>
              <a:rPr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Dotum"/>
              </a:rPr>
              <a:t>Input X1</a:t>
            </a:r>
            <a:endParaRPr sz="1100">
              <a:latin typeface="나눔스퀘어_ac" panose="020B0600000101010101" pitchFamily="50" charset="-127"/>
              <a:ea typeface="나눔스퀘어_ac" panose="020B0600000101010101" pitchFamily="50" charset="-127"/>
              <a:cs typeface="Dotum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56079" y="3346450"/>
            <a:ext cx="511809" cy="114300"/>
          </a:xfrm>
          <a:custGeom>
            <a:avLst/>
            <a:gdLst/>
            <a:ahLst/>
            <a:cxnLst/>
            <a:rect l="l" t="t" r="r" b="b"/>
            <a:pathLst>
              <a:path w="511810" h="114300">
                <a:moveTo>
                  <a:pt x="397382" y="0"/>
                </a:moveTo>
                <a:lnTo>
                  <a:pt x="397382" y="114300"/>
                </a:lnTo>
                <a:lnTo>
                  <a:pt x="473582" y="76200"/>
                </a:lnTo>
                <a:lnTo>
                  <a:pt x="416432" y="76200"/>
                </a:lnTo>
                <a:lnTo>
                  <a:pt x="416432" y="38100"/>
                </a:lnTo>
                <a:lnTo>
                  <a:pt x="473582" y="38100"/>
                </a:lnTo>
                <a:lnTo>
                  <a:pt x="397382" y="0"/>
                </a:lnTo>
                <a:close/>
              </a:path>
              <a:path w="511810" h="114300">
                <a:moveTo>
                  <a:pt x="39738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97382" y="76200"/>
                </a:lnTo>
                <a:lnTo>
                  <a:pt x="397382" y="38100"/>
                </a:lnTo>
                <a:close/>
              </a:path>
              <a:path w="511810" h="114300">
                <a:moveTo>
                  <a:pt x="473582" y="38100"/>
                </a:moveTo>
                <a:lnTo>
                  <a:pt x="416432" y="38100"/>
                </a:lnTo>
                <a:lnTo>
                  <a:pt x="416432" y="76200"/>
                </a:lnTo>
                <a:lnTo>
                  <a:pt x="473582" y="76200"/>
                </a:lnTo>
                <a:lnTo>
                  <a:pt x="511682" y="57150"/>
                </a:lnTo>
                <a:lnTo>
                  <a:pt x="473582" y="38100"/>
                </a:lnTo>
                <a:close/>
              </a:path>
            </a:pathLst>
          </a:custGeom>
          <a:solidFill>
            <a:srgbClr val="F8CAAC"/>
          </a:solidFill>
        </p:spPr>
        <p:txBody>
          <a:bodyPr wrap="square" lIns="0" tIns="0" rIns="0" bIns="0" rtlCol="0"/>
          <a:lstStyle/>
          <a:p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718559" y="3336290"/>
            <a:ext cx="511809" cy="114300"/>
          </a:xfrm>
          <a:custGeom>
            <a:avLst/>
            <a:gdLst/>
            <a:ahLst/>
            <a:cxnLst/>
            <a:rect l="l" t="t" r="r" b="b"/>
            <a:pathLst>
              <a:path w="511810" h="114300">
                <a:moveTo>
                  <a:pt x="397382" y="0"/>
                </a:moveTo>
                <a:lnTo>
                  <a:pt x="397382" y="114300"/>
                </a:lnTo>
                <a:lnTo>
                  <a:pt x="473582" y="76200"/>
                </a:lnTo>
                <a:lnTo>
                  <a:pt x="416432" y="76200"/>
                </a:lnTo>
                <a:lnTo>
                  <a:pt x="416432" y="38100"/>
                </a:lnTo>
                <a:lnTo>
                  <a:pt x="473582" y="38100"/>
                </a:lnTo>
                <a:lnTo>
                  <a:pt x="397382" y="0"/>
                </a:lnTo>
                <a:close/>
              </a:path>
              <a:path w="511810" h="114300">
                <a:moveTo>
                  <a:pt x="39738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97382" y="76200"/>
                </a:lnTo>
                <a:lnTo>
                  <a:pt x="397382" y="38100"/>
                </a:lnTo>
                <a:close/>
              </a:path>
              <a:path w="511810" h="114300">
                <a:moveTo>
                  <a:pt x="473582" y="38100"/>
                </a:moveTo>
                <a:lnTo>
                  <a:pt x="416432" y="38100"/>
                </a:lnTo>
                <a:lnTo>
                  <a:pt x="416432" y="76200"/>
                </a:lnTo>
                <a:lnTo>
                  <a:pt x="473582" y="76200"/>
                </a:lnTo>
                <a:lnTo>
                  <a:pt x="511682" y="57150"/>
                </a:lnTo>
                <a:lnTo>
                  <a:pt x="473582" y="38100"/>
                </a:lnTo>
                <a:close/>
              </a:path>
            </a:pathLst>
          </a:custGeom>
          <a:solidFill>
            <a:srgbClr val="F8CAAC"/>
          </a:solidFill>
        </p:spPr>
        <p:txBody>
          <a:bodyPr wrap="square" lIns="0" tIns="0" rIns="0" bIns="0" rtlCol="0"/>
          <a:lstStyle/>
          <a:p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82440" y="3246120"/>
            <a:ext cx="934719" cy="254000"/>
          </a:xfrm>
          <a:prstGeom prst="rect">
            <a:avLst/>
          </a:prstGeom>
          <a:ln w="9525">
            <a:solidFill>
              <a:srgbClr val="AEABAB"/>
            </a:solidFill>
          </a:ln>
        </p:spPr>
        <p:txBody>
          <a:bodyPr vert="horz" wrap="square" lIns="0" tIns="99060" rIns="0" bIns="0" rtlCol="0">
            <a:spAutoFit/>
          </a:bodyPr>
          <a:lstStyle/>
          <a:p>
            <a:pPr marL="119380">
              <a:lnSpc>
                <a:spcPts val="1220"/>
              </a:lnSpc>
              <a:spcBef>
                <a:spcPts val="780"/>
              </a:spcBef>
            </a:pPr>
            <a:r>
              <a:rPr sz="1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Dotum"/>
              </a:rPr>
              <a:t>Reward R1</a:t>
            </a:r>
            <a:endParaRPr sz="1100">
              <a:latin typeface="나눔스퀘어_ac" panose="020B0600000101010101" pitchFamily="50" charset="-127"/>
              <a:ea typeface="나눔스퀘어_ac" panose="020B0600000101010101" pitchFamily="50" charset="-127"/>
              <a:cs typeface="Dotum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53632" y="4801615"/>
            <a:ext cx="555601" cy="48831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4305"/>
              </a:lnSpc>
            </a:pPr>
            <a:r>
              <a:rPr sz="4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Dotum"/>
              </a:rPr>
              <a:t>…</a:t>
            </a:r>
            <a:endParaRPr sz="4000">
              <a:latin typeface="나눔스퀘어_ac" panose="020B0600000101010101" pitchFamily="50" charset="-127"/>
              <a:ea typeface="나눔스퀘어_ac" panose="020B0600000101010101" pitchFamily="50" charset="-127"/>
              <a:cs typeface="Dotum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447483" y="4763770"/>
            <a:ext cx="555601" cy="48831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4300"/>
              </a:lnSpc>
            </a:pPr>
            <a:r>
              <a:rPr sz="4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Dotum"/>
              </a:rPr>
              <a:t>…</a:t>
            </a:r>
            <a:endParaRPr sz="4000">
              <a:latin typeface="나눔스퀘어_ac" panose="020B0600000101010101" pitchFamily="50" charset="-127"/>
              <a:ea typeface="나눔스퀘어_ac" panose="020B0600000101010101" pitchFamily="50" charset="-127"/>
              <a:cs typeface="Dotum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399150" y="1952084"/>
            <a:ext cx="4545077" cy="7287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200"/>
              </a:lnSpc>
              <a:spcBef>
                <a:spcPts val="100"/>
              </a:spcBef>
            </a:pPr>
            <a:r>
              <a:rPr sz="1600" b="1" dirty="0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과정 확인 x, output만 관찰 가능한 상태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Dotum"/>
              </a:rPr>
              <a:t>라고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Dotum"/>
              </a:rPr>
              <a:t>했을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Dotum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Dotum"/>
              </a:rPr>
              <a:t>때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Dotum"/>
              </a:rPr>
              <a:t>, </a:t>
            </a:r>
          </a:p>
          <a:p>
            <a:pPr marL="12700" marR="5080">
              <a:lnSpc>
                <a:spcPct val="150200"/>
              </a:lnSpc>
              <a:spcBef>
                <a:spcPts val="100"/>
              </a:spcBef>
            </a:pP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Dotum"/>
              </a:rPr>
              <a:t>더 높은 reward를 받는 방법?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object 38"/>
              <p:cNvSpPr txBox="1"/>
              <p:nvPr/>
            </p:nvSpPr>
            <p:spPr>
              <a:xfrm>
                <a:off x="6553200" y="3210196"/>
                <a:ext cx="4992116" cy="1933863"/>
              </a:xfrm>
              <a:prstGeom prst="rect">
                <a:avLst/>
              </a:prstGeom>
            </p:spPr>
            <p:txBody>
              <a:bodyPr vert="horz" wrap="square" lIns="0" tIns="106680" rIns="0" bIns="0" rtlCol="0">
                <a:spAutoFit/>
              </a:bodyPr>
              <a:lstStyle/>
              <a:p>
                <a:pPr marL="12065">
                  <a:lnSpc>
                    <a:spcPct val="100000"/>
                  </a:lnSpc>
                  <a:spcBef>
                    <a:spcPts val="840"/>
                  </a:spcBef>
                  <a:tabLst>
                    <a:tab pos="278130" algn="l"/>
                  </a:tabLst>
                </a:pPr>
                <a:r>
                  <a:rPr lang="en-US" sz="14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(0) </a:t>
                </a:r>
                <a:r>
                  <a:rPr lang="el-GR" altLang="ko-KR" sz="1450" dirty="0">
                    <a:latin typeface="Inconsolata UltraCondensed Bold" panose="020B0604020202020204" pitchFamily="2" charset="0"/>
                    <a:ea typeface="Inconsolata UltraCondensed Bold" panose="020B0604020202020204" pitchFamily="2" charset="0"/>
                    <a:cs typeface="Dotum"/>
                  </a:rPr>
                  <a:t>μ</a:t>
                </a:r>
                <a:r>
                  <a:rPr lang="en-US" altLang="ko-KR" sz="1450" dirty="0">
                    <a:latin typeface="Inconsolata UltraCondensed Bold" panose="020B0604020202020204" pitchFamily="2" charset="0"/>
                    <a:ea typeface="Inconsolata UltraCondensed Bold" panose="020B0604020202020204" pitchFamily="2" charset="0"/>
                    <a:cs typeface="Dotum"/>
                  </a:rPr>
                  <a:t> </a:t>
                </a:r>
                <a:r>
                  <a:rPr lang="en-US" altLang="ko-KR" sz="14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 = 0,</a:t>
                </a:r>
                <a:r>
                  <a:rPr lang="en-US" altLang="ko-KR" sz="1450" dirty="0">
                    <a:latin typeface="Inconsolata UltraCondensed Bold" panose="020B0604020202020204" pitchFamily="2" charset="0"/>
                    <a:ea typeface="Inconsolata UltraCondensed Bold" panose="020B0604020202020204" pitchFamily="2" charset="0"/>
                    <a:cs typeface="Dotum"/>
                  </a:rPr>
                  <a:t> </a:t>
                </a:r>
                <a:r>
                  <a:rPr lang="el-GR" altLang="ko-KR" sz="1450" dirty="0">
                    <a:latin typeface="Inconsolata UltraCondensed Bold" pitchFamily="1" charset="0"/>
                    <a:ea typeface="Inconsolata UltraCondensed Bold" pitchFamily="1" charset="0"/>
                    <a:cs typeface="Dotum"/>
                  </a:rPr>
                  <a:t>σ</a:t>
                </a:r>
                <a:r>
                  <a:rPr lang="en-US" altLang="ko-KR" sz="1450" dirty="0">
                    <a:latin typeface="Inconsolata UltraCondensed Bold" pitchFamily="1" charset="0"/>
                    <a:ea typeface="Inconsolata UltraCondensed Bold" pitchFamily="1" charset="0"/>
                    <a:cs typeface="Dotum"/>
                  </a:rPr>
                  <a:t> </a:t>
                </a:r>
                <a:r>
                  <a:rPr lang="en-US" altLang="ko-KR" sz="14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= 1</a:t>
                </a:r>
                <a:endParaRPr lang="en-US" sz="145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Dotum"/>
                </a:endParaRPr>
              </a:p>
              <a:p>
                <a:pPr marL="277495" indent="-265430">
                  <a:lnSpc>
                    <a:spcPct val="100000"/>
                  </a:lnSpc>
                  <a:spcBef>
                    <a:spcPts val="840"/>
                  </a:spcBef>
                  <a:buAutoNum type="arabicParenBoth"/>
                  <a:tabLst>
                    <a:tab pos="278130" algn="l"/>
                  </a:tabLst>
                </a:pPr>
                <a:r>
                  <a:rPr lang="en-US" sz="14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N(</a:t>
                </a:r>
                <a:r>
                  <a:rPr lang="el-GR" sz="1450" dirty="0">
                    <a:latin typeface="Inconsolata UltraCondensed Bold" panose="020B0604020202020204" pitchFamily="2" charset="0"/>
                    <a:ea typeface="Inconsolata UltraCondensed Bold" panose="020B0604020202020204" pitchFamily="2" charset="0"/>
                    <a:cs typeface="Dotum"/>
                  </a:rPr>
                  <a:t>μ</a:t>
                </a:r>
                <a:r>
                  <a:rPr lang="en-US" sz="1450" dirty="0">
                    <a:latin typeface="Inconsolata UltraCondensed Bold" panose="020B0604020202020204" pitchFamily="2" charset="0"/>
                    <a:ea typeface="Inconsolata UltraCondensed Bold" panose="020B0604020202020204" pitchFamily="2" charset="0"/>
                    <a:cs typeface="Dotum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50" i="1" smtClean="0">
                            <a:latin typeface="Cambria Math" panose="02040503050406030204" pitchFamily="18" charset="0"/>
                            <a:ea typeface="Inconsolata UltraCondensed Bold" pitchFamily="1" charset="0"/>
                            <a:cs typeface="Dotum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ko-KR" sz="1450" dirty="0" smtClean="0">
                            <a:latin typeface="Inconsolata UltraCondensed Bold" pitchFamily="1" charset="0"/>
                            <a:ea typeface="Inconsolata UltraCondensed Bold" pitchFamily="1" charset="0"/>
                            <a:cs typeface="Dotum"/>
                          </a:rPr>
                          <m:t>σ</m:t>
                        </m:r>
                      </m:e>
                      <m:sup>
                        <m:r>
                          <a:rPr lang="en-US" sz="1450" i="1" smtClean="0">
                            <a:latin typeface="Cambria Math" panose="02040503050406030204" pitchFamily="18" charset="0"/>
                            <a:ea typeface="Inconsolata UltraCondensed Bold" pitchFamily="1" charset="0"/>
                            <a:cs typeface="Dotum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)</a:t>
                </a:r>
                <a:r>
                  <a:rPr lang="ko-KR" altLang="en-US" sz="14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에 따라 </a:t>
                </a:r>
                <a:r>
                  <a:rPr lang="en-US" altLang="ko-KR" sz="14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n</a:t>
                </a:r>
                <a:r>
                  <a:rPr lang="ko-KR" altLang="en-US" sz="14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개 </a:t>
                </a:r>
                <a:r>
                  <a:rPr lang="en-US" altLang="ko-KR" sz="14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action </a:t>
                </a:r>
                <a:r>
                  <a:rPr lang="ko-KR" altLang="en-US" sz="14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추출</a:t>
                </a:r>
                <a:r>
                  <a:rPr lang="en-US" altLang="ko-KR" sz="14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, </a:t>
                </a:r>
                <a:r>
                  <a:rPr lang="ko-KR" altLang="en-US" sz="14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각 </a:t>
                </a:r>
                <a:r>
                  <a:rPr sz="14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reward </a:t>
                </a:r>
                <a:r>
                  <a:rPr sz="145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기록</a:t>
                </a:r>
                <a:endParaRPr sz="145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Dotum"/>
                </a:endParaRPr>
              </a:p>
              <a:p>
                <a:pPr marL="276860" indent="-264795">
                  <a:lnSpc>
                    <a:spcPct val="100000"/>
                  </a:lnSpc>
                  <a:spcBef>
                    <a:spcPts val="740"/>
                  </a:spcBef>
                  <a:buAutoNum type="arabicParenBoth"/>
                  <a:tabLst>
                    <a:tab pos="277495" algn="l"/>
                  </a:tabLst>
                </a:pPr>
                <a:r>
                  <a:rPr sz="14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이 시행 중 가장 결과가 좋은 k개를 추출 (elite-weights)</a:t>
                </a:r>
              </a:p>
              <a:p>
                <a:pPr marL="277495" indent="-265430">
                  <a:lnSpc>
                    <a:spcPct val="100000"/>
                  </a:lnSpc>
                  <a:spcBef>
                    <a:spcPts val="825"/>
                  </a:spcBef>
                  <a:buAutoNum type="arabicParenBoth"/>
                  <a:tabLst>
                    <a:tab pos="278130" algn="l"/>
                  </a:tabLst>
                </a:pPr>
                <a:r>
                  <a:rPr sz="14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Elite</a:t>
                </a:r>
                <a:r>
                  <a:rPr lang="ko-KR" altLang="en-US" sz="14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에 따른</a:t>
                </a:r>
                <a:r>
                  <a:rPr lang="en-US" sz="14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 </a:t>
                </a:r>
                <a:r>
                  <a:rPr sz="14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 </a:t>
                </a:r>
                <a:r>
                  <a:rPr lang="el-GR" altLang="ko-KR" sz="1450" dirty="0">
                    <a:latin typeface="Inconsolata UltraCondensed Bold" panose="020B0604020202020204" pitchFamily="2" charset="0"/>
                    <a:ea typeface="Inconsolata UltraCondensed Bold" panose="020B0604020202020204" pitchFamily="2" charset="0"/>
                    <a:cs typeface="Dotum"/>
                  </a:rPr>
                  <a:t>μ</a:t>
                </a:r>
                <a:r>
                  <a:rPr lang="en-US" altLang="ko-KR" sz="1450" dirty="0">
                    <a:latin typeface="Inconsolata UltraCondensed Bold" panose="020B0604020202020204" pitchFamily="2" charset="0"/>
                    <a:ea typeface="Inconsolata UltraCondensed Bold" panose="020B0604020202020204" pitchFamily="2" charset="0"/>
                    <a:cs typeface="Dotum"/>
                  </a:rPr>
                  <a:t> </a:t>
                </a:r>
                <a:r>
                  <a:rPr lang="en-US" altLang="ko-KR" sz="14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,</a:t>
                </a:r>
                <a:r>
                  <a:rPr lang="en-US" altLang="ko-KR" sz="1450" dirty="0">
                    <a:latin typeface="Inconsolata UltraCondensed Bold" panose="020B0604020202020204" pitchFamily="2" charset="0"/>
                    <a:ea typeface="Inconsolata UltraCondensed Bold" panose="020B0604020202020204" pitchFamily="2" charset="0"/>
                    <a:cs typeface="Dotum"/>
                  </a:rPr>
                  <a:t> </a:t>
                </a:r>
                <a:r>
                  <a:rPr lang="el-GR" altLang="ko-KR" sz="1450" dirty="0">
                    <a:latin typeface="Inconsolata UltraCondensed Bold" pitchFamily="1" charset="0"/>
                    <a:ea typeface="Inconsolata UltraCondensed Bold" pitchFamily="1" charset="0"/>
                    <a:cs typeface="Dotum"/>
                  </a:rPr>
                  <a:t>σ</a:t>
                </a:r>
                <a:r>
                  <a:rPr lang="en-US" altLang="ko-KR" sz="1450" dirty="0">
                    <a:latin typeface="Inconsolata UltraCondensed Bold" pitchFamily="1" charset="0"/>
                    <a:ea typeface="Inconsolata UltraCondensed Bold" pitchFamily="1" charset="0"/>
                    <a:cs typeface="Dotum"/>
                  </a:rPr>
                  <a:t>  </a:t>
                </a:r>
                <a:r>
                  <a:rPr lang="ko-KR" altLang="en-US" sz="14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업데이트</a:t>
                </a:r>
                <a:endParaRPr sz="145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Dotum"/>
                </a:endParaRPr>
              </a:p>
              <a:p>
                <a:pPr marL="276860" indent="-264795">
                  <a:lnSpc>
                    <a:spcPct val="100000"/>
                  </a:lnSpc>
                  <a:spcBef>
                    <a:spcPts val="745"/>
                  </a:spcBef>
                  <a:buAutoNum type="arabicParenBoth"/>
                  <a:tabLst>
                    <a:tab pos="277495" algn="l"/>
                  </a:tabLst>
                </a:pPr>
                <a:r>
                  <a:rPr lang="ko-KR" altLang="en-US" sz="14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다음 시행에서는 이 분포에 따라 </a:t>
                </a:r>
                <a:r>
                  <a:rPr lang="en-US" altLang="ko-KR" sz="14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n</a:t>
                </a:r>
                <a:r>
                  <a:rPr lang="ko-KR" altLang="en-US" sz="14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개의 </a:t>
                </a:r>
                <a:r>
                  <a:rPr lang="en-US" altLang="ko-KR" sz="14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action</a:t>
                </a:r>
                <a:r>
                  <a:rPr lang="ko-KR" altLang="en-US" sz="14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 추출</a:t>
                </a:r>
                <a:endParaRPr sz="145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Dotum"/>
                </a:endParaRPr>
              </a:p>
              <a:p>
                <a:pPr marL="276860" indent="-264795">
                  <a:lnSpc>
                    <a:spcPct val="100000"/>
                  </a:lnSpc>
                  <a:spcBef>
                    <a:spcPts val="825"/>
                  </a:spcBef>
                  <a:buAutoNum type="arabicParenBoth"/>
                  <a:tabLst>
                    <a:tab pos="277495" algn="l"/>
                  </a:tabLst>
                </a:pPr>
                <a:r>
                  <a:rPr lang="ko-KR" altLang="en-US" sz="14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만족할 만한 결과 나올 때까지</a:t>
                </a:r>
                <a:r>
                  <a:rPr lang="en-US" altLang="ko-KR" sz="14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,</a:t>
                </a:r>
                <a:r>
                  <a:rPr lang="ko-KR" altLang="en-US" sz="14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 </a:t>
                </a:r>
                <a:r>
                  <a:rPr lang="en-US" sz="14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(1) ~ (4)</a:t>
                </a:r>
                <a:r>
                  <a:rPr sz="14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 </a:t>
                </a:r>
                <a:r>
                  <a:rPr sz="145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과정</a:t>
                </a:r>
                <a:r>
                  <a:rPr sz="14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Dotum"/>
                  </a:rPr>
                  <a:t> 반복</a:t>
                </a:r>
              </a:p>
            </p:txBody>
          </p:sp>
        </mc:Choice>
        <mc:Fallback>
          <p:sp>
            <p:nvSpPr>
              <p:cNvPr id="38" name="object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3210196"/>
                <a:ext cx="4992116" cy="1933863"/>
              </a:xfrm>
              <a:prstGeom prst="rect">
                <a:avLst/>
              </a:prstGeom>
              <a:blipFill>
                <a:blip r:embed="rId2"/>
                <a:stretch>
                  <a:fillRect l="-1954" b="-47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bject 39"/>
          <p:cNvSpPr txBox="1"/>
          <p:nvPr/>
        </p:nvSpPr>
        <p:spPr>
          <a:xfrm>
            <a:off x="5980684" y="5417836"/>
            <a:ext cx="575411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/>
                <a:sym typeface="Wingdings" panose="05000000000000000000" pitchFamily="2" charset="2"/>
              </a:rPr>
              <a:t>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/>
              </a:rPr>
              <a:t> 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Dotum"/>
              </a:rPr>
              <a:t>쉬운 구현, 분포 기반이라 </a:t>
            </a:r>
            <a:r>
              <a:rPr sz="1600" b="1" dirty="0">
                <a:solidFill>
                  <a:srgbClr val="C55A1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연속형 action, state space에 대응 가능</a:t>
            </a:r>
            <a:endParaRPr sz="16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</p:txBody>
      </p:sp>
      <p:sp>
        <p:nvSpPr>
          <p:cNvPr id="43" name="object 2">
            <a:extLst>
              <a:ext uri="{FF2B5EF4-FFF2-40B4-BE49-F238E27FC236}">
                <a16:creationId xmlns:a16="http://schemas.microsoft.com/office/drawing/2014/main" id="{0B9E5730-01A3-1ACC-D1BF-63991D035365}"/>
              </a:ext>
            </a:extLst>
          </p:cNvPr>
          <p:cNvSpPr/>
          <p:nvPr/>
        </p:nvSpPr>
        <p:spPr>
          <a:xfrm>
            <a:off x="325120" y="243840"/>
            <a:ext cx="2458720" cy="548640"/>
          </a:xfrm>
          <a:custGeom>
            <a:avLst/>
            <a:gdLst/>
            <a:ahLst/>
            <a:cxnLst/>
            <a:rect l="l" t="t" r="r" b="b"/>
            <a:pathLst>
              <a:path w="2458720" h="548640">
                <a:moveTo>
                  <a:pt x="2458720" y="0"/>
                </a:moveTo>
                <a:lnTo>
                  <a:pt x="0" y="0"/>
                </a:lnTo>
                <a:lnTo>
                  <a:pt x="0" y="548640"/>
                </a:lnTo>
                <a:lnTo>
                  <a:pt x="2458720" y="548640"/>
                </a:lnTo>
                <a:lnTo>
                  <a:pt x="2458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object 3">
            <a:extLst>
              <a:ext uri="{FF2B5EF4-FFF2-40B4-BE49-F238E27FC236}">
                <a16:creationId xmlns:a16="http://schemas.microsoft.com/office/drawing/2014/main" id="{A01E3B24-9598-2A97-9038-F40A7EE363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0682" y="302005"/>
            <a:ext cx="233870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모델3. DM + CEM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075FA09-85B4-2611-F667-367DF6536259}"/>
              </a:ext>
            </a:extLst>
          </p:cNvPr>
          <p:cNvSpPr/>
          <p:nvPr/>
        </p:nvSpPr>
        <p:spPr>
          <a:xfrm>
            <a:off x="3738879" y="969853"/>
            <a:ext cx="833119" cy="49471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sp>
        <p:nvSpPr>
          <p:cNvPr id="48" name="object 14">
            <a:extLst>
              <a:ext uri="{FF2B5EF4-FFF2-40B4-BE49-F238E27FC236}">
                <a16:creationId xmlns:a16="http://schemas.microsoft.com/office/drawing/2014/main" id="{E8D6EB3F-A24B-929D-6C9E-E992DA68F53B}"/>
              </a:ext>
            </a:extLst>
          </p:cNvPr>
          <p:cNvSpPr txBox="1"/>
          <p:nvPr/>
        </p:nvSpPr>
        <p:spPr>
          <a:xfrm>
            <a:off x="2374138" y="5890346"/>
            <a:ext cx="1154684" cy="234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1450" b="1" dirty="0">
                <a:solidFill>
                  <a:srgbClr val="C55A1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dobe Gothic Std B"/>
              </a:rPr>
              <a:t>“Black box”</a:t>
            </a:r>
            <a:endParaRPr sz="1450" dirty="0">
              <a:latin typeface="나눔스퀘어_ac" panose="020B0600000101010101" pitchFamily="50" charset="-127"/>
              <a:ea typeface="나눔스퀘어_ac" panose="020B0600000101010101" pitchFamily="50" charset="-127"/>
              <a:cs typeface="Adobe Gothic Std B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72159" y="1148080"/>
            <a:ext cx="3423920" cy="400751"/>
          </a:xfrm>
          <a:prstGeom prst="rect">
            <a:avLst/>
          </a:prstGeom>
          <a:solidFill>
            <a:srgbClr val="000000">
              <a:alpha val="63920"/>
            </a:srgbClr>
          </a:solidFill>
        </p:spPr>
        <p:txBody>
          <a:bodyPr vert="horz" wrap="square" lIns="0" tIns="31115" rIns="0" bIns="0" rtlCol="0">
            <a:spAutoFit/>
          </a:bodyPr>
          <a:lstStyle/>
          <a:p>
            <a:pPr marL="236854">
              <a:lnSpc>
                <a:spcPct val="100000"/>
              </a:lnSpc>
              <a:spcBef>
                <a:spcPts val="245"/>
              </a:spcBef>
            </a:pPr>
            <a:r>
              <a:rPr sz="2400" b="1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No Dynamics + CEM</a:t>
            </a:r>
            <a:endParaRPr sz="240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76628" y="1819211"/>
            <a:ext cx="4390772" cy="2962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obe Gothic Std B"/>
              </a:rPr>
              <a:t>Dynamics model을 사용하지 않은 CEM 구현</a:t>
            </a:r>
            <a:endParaRPr sz="185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dobe Gothic Std B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52D3E0E1-9DB7-C28E-EC03-8A9344B08EDE}"/>
              </a:ext>
            </a:extLst>
          </p:cNvPr>
          <p:cNvSpPr/>
          <p:nvPr/>
        </p:nvSpPr>
        <p:spPr>
          <a:xfrm>
            <a:off x="325120" y="243840"/>
            <a:ext cx="2458720" cy="548640"/>
          </a:xfrm>
          <a:custGeom>
            <a:avLst/>
            <a:gdLst/>
            <a:ahLst/>
            <a:cxnLst/>
            <a:rect l="l" t="t" r="r" b="b"/>
            <a:pathLst>
              <a:path w="2458720" h="548640">
                <a:moveTo>
                  <a:pt x="2458720" y="0"/>
                </a:moveTo>
                <a:lnTo>
                  <a:pt x="0" y="0"/>
                </a:lnTo>
                <a:lnTo>
                  <a:pt x="0" y="548640"/>
                </a:lnTo>
                <a:lnTo>
                  <a:pt x="2458720" y="548640"/>
                </a:lnTo>
                <a:lnTo>
                  <a:pt x="2458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3F1CD02A-EB41-C8AF-4B02-4A677C2500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0682" y="302005"/>
            <a:ext cx="233870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모델3. DM + CEM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DA1CFEF-3D9E-E3AF-7FAA-EC4AAAB11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5908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</TotalTime>
  <Words>998</Words>
  <Application>Microsoft Office PowerPoint</Application>
  <PresentationFormat>와이드스크린</PresentationFormat>
  <Paragraphs>221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5" baseType="lpstr">
      <vt:lpstr>Calibri</vt:lpstr>
      <vt:lpstr>Inconsolata UltraCondensed Bold</vt:lpstr>
      <vt:lpstr>Times New Roman</vt:lpstr>
      <vt:lpstr>나눔스퀘어 ExtraBold</vt:lpstr>
      <vt:lpstr>Cambria Math</vt:lpstr>
      <vt:lpstr>나눔스퀘어_ac</vt:lpstr>
      <vt:lpstr>맑은 고딕</vt:lpstr>
      <vt:lpstr>Arial</vt:lpstr>
      <vt:lpstr>Adobe Gothic Std B</vt:lpstr>
      <vt:lpstr>나눔스퀘어_ac Bold</vt:lpstr>
      <vt:lpstr>Office Theme</vt:lpstr>
      <vt:lpstr>Team8 : RL Final Project</vt:lpstr>
      <vt:lpstr>PowerPoint 프레젠테이션</vt:lpstr>
      <vt:lpstr>모델1. DQN</vt:lpstr>
      <vt:lpstr>모델2. DDPG</vt:lpstr>
      <vt:lpstr>PowerPoint 프레젠테이션</vt:lpstr>
      <vt:lpstr>PowerPoint 프레젠테이션</vt:lpstr>
      <vt:lpstr>모델3. DM + CEM</vt:lpstr>
      <vt:lpstr>모델3. DM + CEM</vt:lpstr>
      <vt:lpstr>모델3. DM + CEM</vt:lpstr>
      <vt:lpstr>모델3. DM + CEM</vt:lpstr>
      <vt:lpstr>모델3. DM + CEM</vt:lpstr>
      <vt:lpstr>모델3. DM + CEM</vt:lpstr>
      <vt:lpstr>PowerPoint 프레젠테이션</vt:lpstr>
      <vt:lpstr>연구 의의 및 한계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2018311438 유현지</dc:title>
  <dc:creator>HyeonJi</dc:creator>
  <cp:lastModifiedBy>HyeonJi</cp:lastModifiedBy>
  <cp:revision>9</cp:revision>
  <dcterms:created xsi:type="dcterms:W3CDTF">2022-12-06T16:45:20Z</dcterms:created>
  <dcterms:modified xsi:type="dcterms:W3CDTF">2022-12-07T02:10:24Z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2022-12-07T00:00:00Z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2022-12-06T00:00:00Z</vt:filetime>
  </property>
  <property fmtid="{D5CDD505-2E9C-101B-9397-08002B2CF9AE}" pid="5" name="Producer">
    <vt:lpwstr>Microsoft® PowerPoint® 2016</vt:lpwstr>
  </property>
</Properties>
</file>